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39"/>
  </p:notesMasterIdLst>
  <p:sldIdLst>
    <p:sldId id="256" r:id="rId2"/>
    <p:sldId id="257" r:id="rId3"/>
    <p:sldId id="260" r:id="rId4"/>
    <p:sldId id="259" r:id="rId5"/>
    <p:sldId id="262" r:id="rId6"/>
    <p:sldId id="300" r:id="rId7"/>
    <p:sldId id="283" r:id="rId8"/>
    <p:sldId id="288" r:id="rId9"/>
    <p:sldId id="302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308" r:id="rId19"/>
    <p:sldId id="309" r:id="rId20"/>
    <p:sldId id="310" r:id="rId21"/>
    <p:sldId id="311" r:id="rId22"/>
    <p:sldId id="312" r:id="rId23"/>
    <p:sldId id="293" r:id="rId24"/>
    <p:sldId id="287" r:id="rId25"/>
    <p:sldId id="280" r:id="rId26"/>
    <p:sldId id="294" r:id="rId27"/>
    <p:sldId id="295" r:id="rId28"/>
    <p:sldId id="296" r:id="rId29"/>
    <p:sldId id="297" r:id="rId30"/>
    <p:sldId id="281" r:id="rId31"/>
    <p:sldId id="284" r:id="rId32"/>
    <p:sldId id="286" r:id="rId33"/>
    <p:sldId id="258" r:id="rId34"/>
    <p:sldId id="292" r:id="rId35"/>
    <p:sldId id="298" r:id="rId36"/>
    <p:sldId id="299" r:id="rId37"/>
    <p:sldId id="270" r:id="rId38"/>
  </p:sldIdLst>
  <p:sldSz cx="9144000" cy="6858000" type="screen4x3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75029" autoAdjust="0"/>
  </p:normalViewPr>
  <p:slideViewPr>
    <p:cSldViewPr snapToGrid="0">
      <p:cViewPr varScale="1">
        <p:scale>
          <a:sx n="87" d="100"/>
          <a:sy n="87" d="100"/>
        </p:scale>
        <p:origin x="205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98FA0-5FC7-4DF1-A9FE-C5BD98397353}" type="datetimeFigureOut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2398"/>
            <a:ext cx="5438775" cy="38871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5A1B0-C67E-40B2-B00E-A683A72F6C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57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Good</a:t>
            </a:r>
            <a:r>
              <a:rPr lang="en-US" altLang="ko-KR" baseline="0" dirty="0" smtClean="0"/>
              <a:t> Evening everyone. I’m Jung-Ho Kim. The title of today’s talk is ‘Noise Filtering in Monte Carlo Rendering’.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5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Any ray through</a:t>
            </a:r>
            <a:r>
              <a:rPr lang="en-US" altLang="ko-KR" baseline="0" dirty="0" smtClean="0"/>
              <a:t> the ray from this pixel will land on the same region at the scene regardless of the point of the region.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It means the color of the ray is not dependent on value of (</a:t>
            </a:r>
            <a:r>
              <a:rPr lang="en-US" altLang="ko-KR" baseline="0" dirty="0" err="1" smtClean="0"/>
              <a:t>u,v</a:t>
            </a:r>
            <a:r>
              <a:rPr lang="en-US" altLang="ko-KR" baseline="0" dirty="0" smtClean="0"/>
              <a:t>) on the lens.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So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noise do not affect the final color at all.</a:t>
            </a:r>
          </a:p>
          <a:p>
            <a:r>
              <a:rPr lang="en-US" altLang="ko-KR" baseline="0" dirty="0" smtClean="0"/>
              <a:t>Therefore, we know this region is focused.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13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For pixel</a:t>
            </a:r>
            <a:r>
              <a:rPr lang="en-US" altLang="ko-KR" baseline="0" dirty="0" smtClean="0"/>
              <a:t> out of a focus on the other hand, the position of random point on the lens affects the final color of the sample.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It means scene detail does not affect color at all.</a:t>
            </a:r>
          </a:p>
          <a:p>
            <a:r>
              <a:rPr lang="en-US" altLang="ko-KR" baseline="0" dirty="0" smtClean="0"/>
              <a:t>Which is why these regions look noisy.</a:t>
            </a:r>
          </a:p>
          <a:p>
            <a:r>
              <a:rPr lang="en-US" altLang="ko-KR" baseline="0" dirty="0" smtClean="0"/>
              <a:t>Therefore, we should filter more heavily in this region to reduce the noise.</a:t>
            </a:r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64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</a:t>
            </a:r>
            <a:r>
              <a:rPr lang="en-US" altLang="ko-KR" baseline="0" dirty="0" smtClean="0"/>
              <a:t> is a rendered image computed by a small number of sampling say 8.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You can see the difference between green region which is more focused and red region.</a:t>
            </a:r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09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algorithm works well for general monte </a:t>
            </a:r>
            <a:r>
              <a:rPr lang="en-US" altLang="ko-KR" dirty="0" err="1" smtClean="0"/>
              <a:t>carlo</a:t>
            </a:r>
            <a:r>
              <a:rPr lang="en-US" altLang="ko-KR" dirty="0" smtClean="0"/>
              <a:t> effects such</a:t>
            </a:r>
            <a:r>
              <a:rPr lang="en-US" altLang="ko-KR" baseline="0" dirty="0" smtClean="0"/>
              <a:t> as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Area light sources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Glossy reflections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And path tracing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546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So</a:t>
            </a:r>
            <a:r>
              <a:rPr lang="en-US" altLang="ko-KR" baseline="0" dirty="0" smtClean="0"/>
              <a:t> now we know the key idea of random parameter filtering.</a:t>
            </a:r>
          </a:p>
          <a:p>
            <a:r>
              <a:rPr lang="en-US" altLang="ko-KR" baseline="0" dirty="0" smtClean="0"/>
              <a:t>But is it really work just in a small samples? </a:t>
            </a:r>
          </a:p>
          <a:p>
            <a:r>
              <a:rPr lang="en-US" altLang="ko-KR" baseline="0" dirty="0" smtClean="0"/>
              <a:t>How random parameter filtering generally works with other features in the scene?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933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Now</a:t>
            </a:r>
            <a:r>
              <a:rPr lang="en-US" altLang="ko-KR" baseline="0" dirty="0" smtClean="0"/>
              <a:t> let’s focused on the details of random parameter filtering.</a:t>
            </a:r>
          </a:p>
          <a:p>
            <a:endParaRPr lang="en-US" altLang="ko-KR" baseline="0" dirty="0" smtClean="0"/>
          </a:p>
          <a:p>
            <a:r>
              <a:rPr lang="en-US" altLang="ko-KR" dirty="0" smtClean="0"/>
              <a:t>To establish the statistical</a:t>
            </a:r>
            <a:r>
              <a:rPr lang="en-US" altLang="ko-KR" baseline="0" dirty="0" smtClean="0"/>
              <a:t> dependency between sample values and random parameters,</a:t>
            </a:r>
          </a:p>
          <a:p>
            <a:r>
              <a:rPr lang="en-US" altLang="ko-KR" baseline="0" dirty="0" smtClean="0"/>
              <a:t>Random parameter filter adopts mutual information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930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By</a:t>
            </a:r>
            <a:r>
              <a:rPr lang="en-US" altLang="ko-KR" baseline="0" dirty="0" smtClean="0"/>
              <a:t> using mutual information equation,</a:t>
            </a:r>
          </a:p>
          <a:p>
            <a:r>
              <a:rPr lang="en-US" altLang="ko-KR" baseline="0" dirty="0" smtClean="0"/>
              <a:t>We can detect the dependency of the color on the lens position.</a:t>
            </a:r>
          </a:p>
          <a:p>
            <a:r>
              <a:rPr lang="en-US" altLang="ko-KR" baseline="0" dirty="0" smtClean="0"/>
              <a:t>Here is an example.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bright side has much noise than dark side which means this region has high statistical dependency with random parameters.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5479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</a:t>
            </a:r>
            <a:r>
              <a:rPr lang="en-US" altLang="ko-KR" baseline="0" dirty="0" smtClean="0"/>
              <a:t> apply this concept, we need to modify bilateral filters. Alpha term is multiplied on the original color variances.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And If color has a strong dependency between random parameters, the influence of original color variances should be ignored. So we need to set alpha to 0.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On the other hand, we set alpha to 1 because it does not have noise.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9356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Now let’s see the result of random parameter filtering.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input image</a:t>
            </a:r>
            <a:r>
              <a:rPr lang="en-US" altLang="ko-KR" baseline="0" dirty="0" smtClean="0"/>
              <a:t> with 8 samples per pixel takes about 7 seconds.</a:t>
            </a:r>
          </a:p>
          <a:p>
            <a:r>
              <a:rPr lang="en-US" altLang="ko-KR" baseline="0" dirty="0" smtClean="0"/>
              <a:t>And high-quality image which can be called reference takes more than one hour.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But this comparable image takes about 5 minutes.</a:t>
            </a:r>
          </a:p>
          <a:p>
            <a:r>
              <a:rPr lang="en-US" altLang="ko-KR" baseline="0" dirty="0" smtClean="0"/>
              <a:t>It looks like reference image though it takes 8 samples per pixel.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536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RPM preserves the</a:t>
            </a:r>
            <a:r>
              <a:rPr lang="en-US" altLang="ko-KR" baseline="0" dirty="0" smtClean="0"/>
              <a:t> material details </a:t>
            </a:r>
            <a:r>
              <a:rPr lang="en-US" altLang="ko-KR" dirty="0" smtClean="0"/>
              <a:t>better</a:t>
            </a:r>
            <a:r>
              <a:rPr lang="en-US" altLang="ko-KR" baseline="0" dirty="0" smtClean="0"/>
              <a:t> than previous work because it do not assign physical meaning to the random parameters.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52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Before</a:t>
            </a:r>
            <a:r>
              <a:rPr lang="en-US" altLang="ko-KR" baseline="0" dirty="0" smtClean="0"/>
              <a:t> we go on today’s topic, I will give a brief review for previous talk. </a:t>
            </a:r>
          </a:p>
          <a:p>
            <a:r>
              <a:rPr lang="en-US" altLang="ko-KR" baseline="0" dirty="0" smtClean="0"/>
              <a:t>The first presenter is </a:t>
            </a:r>
            <a:r>
              <a:rPr lang="en-US" altLang="ko-KR" baseline="0" dirty="0" err="1" smtClean="0"/>
              <a:t>Seong-Heum</a:t>
            </a:r>
            <a:r>
              <a:rPr lang="en-US" altLang="ko-KR" baseline="0" dirty="0" smtClean="0"/>
              <a:t> Kim. He talked about photo-realistic Renderings for Machines.</a:t>
            </a:r>
          </a:p>
          <a:p>
            <a:r>
              <a:rPr lang="en-US" altLang="ko-KR" baseline="0" dirty="0" smtClean="0"/>
              <a:t>There are some stochastic sampling strategies for assessing bias and variance in integration which is used for Monte Carlo estimator.</a:t>
            </a:r>
          </a:p>
          <a:p>
            <a:r>
              <a:rPr lang="en-US" altLang="ko-KR" baseline="0" dirty="0" smtClean="0"/>
              <a:t>Gaussian jittered sampling is one of the strategies and it showed the lowest variance of the Monte Carlo Integration.</a:t>
            </a:r>
          </a:p>
          <a:p>
            <a:r>
              <a:rPr lang="en-US" altLang="ko-KR" baseline="0" dirty="0" smtClean="0"/>
              <a:t>And he presented one of the applications for estimating 3D viewpoints in image by using CNNs trained with images rendered from 3d models.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second presenter </a:t>
            </a:r>
            <a:r>
              <a:rPr lang="en-US" altLang="ko-KR" baseline="0" dirty="0" err="1" smtClean="0"/>
              <a:t>KeunHong</a:t>
            </a:r>
            <a:r>
              <a:rPr lang="en-US" altLang="ko-KR" baseline="0" dirty="0" smtClean="0"/>
              <a:t> covered real-time lens flare rendering. He explained a phenomena about ghost and types of flare. He provided strategies for acceleration and approximation to render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97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So it works for a wide range of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effects.</a:t>
            </a:r>
            <a:endParaRPr lang="ko-KR" altLang="en-US" dirty="0" smtClean="0"/>
          </a:p>
          <a:p>
            <a:r>
              <a:rPr lang="en-US" altLang="ko-KR" dirty="0" smtClean="0"/>
              <a:t>Including motion</a:t>
            </a:r>
            <a:r>
              <a:rPr lang="en-US" altLang="ko-KR" baseline="0" dirty="0" smtClean="0"/>
              <a:t> blur, path-tracing and Russian roulette.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817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And</a:t>
            </a:r>
            <a:r>
              <a:rPr lang="en-US" altLang="ko-KR" baseline="0" dirty="0" smtClean="0"/>
              <a:t> for this result, </a:t>
            </a:r>
            <a:r>
              <a:rPr lang="en-US" altLang="ko-KR" dirty="0" smtClean="0"/>
              <a:t>It</a:t>
            </a:r>
            <a:r>
              <a:rPr lang="en-US" altLang="ko-KR" baseline="0" dirty="0" smtClean="0"/>
              <a:t> is hundred time faster than reference.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47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Also</a:t>
            </a:r>
            <a:r>
              <a:rPr lang="en-US" altLang="ko-KR" baseline="0" dirty="0" smtClean="0"/>
              <a:t> we want to compare the quality of output images. This graph shows that random parameter filtering algorithm converges to the standard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with a large number of samples.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116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That’s the end of random parameter</a:t>
            </a:r>
            <a:r>
              <a:rPr lang="en-US" altLang="ko-KR" baseline="0" dirty="0" smtClean="0"/>
              <a:t> filtering.</a:t>
            </a:r>
          </a:p>
          <a:p>
            <a:r>
              <a:rPr lang="en-US" altLang="ko-KR" baseline="0" dirty="0" smtClean="0"/>
              <a:t>Now let’s see non-local means filtering.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01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Non-Local Means Filtering (NLM) reduces noise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by weighting all pixels in the image based on the variance. </a:t>
            </a:r>
          </a:p>
          <a:p>
            <a:r>
              <a:rPr lang="en-US" altLang="ko-KR" dirty="0" smtClean="0"/>
              <a:t>To understand this formula, let’s see a</a:t>
            </a:r>
            <a:r>
              <a:rPr lang="en-US" altLang="ko-KR" baseline="0" dirty="0" smtClean="0"/>
              <a:t> simple image.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If</a:t>
            </a:r>
            <a:r>
              <a:rPr lang="en-US" altLang="ko-KR" baseline="0" dirty="0" smtClean="0"/>
              <a:t> variance of between patch p and q is high, then weight between them is small.</a:t>
            </a:r>
          </a:p>
          <a:p>
            <a:r>
              <a:rPr lang="en-US" altLang="ko-KR" baseline="0" dirty="0" smtClean="0"/>
              <a:t>On the other hand, variance is low, weight between them will be large.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So, the weight of patch q1 and q2 will be large because they are similar to patch p.</a:t>
            </a:r>
          </a:p>
          <a:p>
            <a:r>
              <a:rPr lang="en-US" altLang="ko-KR" baseline="0" dirty="0" smtClean="0"/>
              <a:t>But, q3 have low similarity with p. So, its weight would be small.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974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 understand</a:t>
            </a:r>
            <a:r>
              <a:rPr lang="en-US" altLang="ko-KR" baseline="0" dirty="0" smtClean="0"/>
              <a:t> more detail, lets compare this distance equation. </a:t>
            </a:r>
          </a:p>
          <a:p>
            <a:r>
              <a:rPr lang="en-US" altLang="ko-KR" baseline="0" dirty="0" smtClean="0"/>
              <a:t>You saw the distance term from the previous slide.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As you see, the main difference between these is q.</a:t>
            </a:r>
          </a:p>
          <a:p>
            <a:r>
              <a:rPr lang="en-US" altLang="ko-KR" baseline="0" dirty="0" smtClean="0"/>
              <a:t>Modified non-local means filtering use the mean value of pixels.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original non-local means filtering algorithm is constrained to neighbors which is orthogonal to the gradient directions.</a:t>
            </a:r>
          </a:p>
          <a:p>
            <a:r>
              <a:rPr lang="en-US" altLang="ko-KR" baseline="0" dirty="0" smtClean="0"/>
              <a:t>So, modified one can resolve this phenomena.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994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As I</a:t>
            </a:r>
            <a:r>
              <a:rPr lang="en-US" altLang="ko-KR" baseline="0" dirty="0" smtClean="0"/>
              <a:t> noticed before, original NLM gets more error.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Symmetric NLM gets more smooth result than standard NLM.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083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</a:t>
            </a:r>
            <a:r>
              <a:rPr lang="en-US" altLang="ko-KR" baseline="0" dirty="0" smtClean="0"/>
              <a:t> are the rendering result using varying filter window size.</a:t>
            </a:r>
          </a:p>
          <a:p>
            <a:r>
              <a:rPr lang="en-US" altLang="ko-KR" baseline="0" dirty="0" smtClean="0"/>
              <a:t>You need to pay attention to recognize the difference.</a:t>
            </a:r>
          </a:p>
          <a:p>
            <a:r>
              <a:rPr lang="en-US" altLang="ko-KR" baseline="0" dirty="0" smtClean="0"/>
              <a:t>When a small window size is given, the contributions to their neighborhoods are not sufficiently spread out. And yield high MSE.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506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Now let’s compare </a:t>
            </a:r>
            <a:r>
              <a:rPr lang="en-US" altLang="ko-KR" baseline="0" dirty="0" smtClean="0"/>
              <a:t>rendering result depending on patch size.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If patch term</a:t>
            </a:r>
            <a:r>
              <a:rPr lang="en-US" altLang="ko-KR" baseline="0" dirty="0" smtClean="0"/>
              <a:t> f is 0, then this result is same as bilateral filtering.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If</a:t>
            </a:r>
            <a:r>
              <a:rPr lang="en-US" altLang="ko-KR" baseline="0" dirty="0" smtClean="0"/>
              <a:t> patch size is sufficient enough, we can get significantly upgraded image.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021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Let’s compare two algorithm.</a:t>
            </a:r>
          </a:p>
          <a:p>
            <a:r>
              <a:rPr lang="en-US" altLang="ko-KR" dirty="0" smtClean="0"/>
              <a:t>Random parameter filtering </a:t>
            </a:r>
            <a:r>
              <a:rPr lang="en-US" altLang="ko-KR" baseline="0" dirty="0" smtClean="0"/>
              <a:t>randomly samples and adaptively reconstruct the image while non-local means filtering adaptively samples and reconstructs the image.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Random parameter filtering is quite fast algorithm and works well for general cases. But this algorithm can be expensive when the number of sample is high.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Also, random parameter filtering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does not try to minimize the output error </a:t>
            </a:r>
            <a:r>
              <a:rPr lang="en-US" altLang="ko-KR" dirty="0" smtClean="0"/>
              <a:t>directly.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But non-local means filtering do. So, non-local means filtering outperforms random parameter filtering for most cases.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Since it is brute-force sampling algorithm, non-local means filtering is inefficient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And it cannot catch well the geometry or texture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90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After</a:t>
            </a:r>
            <a:r>
              <a:rPr lang="en-US" altLang="ko-KR" baseline="0" dirty="0" smtClean="0"/>
              <a:t> this talk, you can achieve these things which I hope? Lol </a:t>
            </a:r>
          </a:p>
          <a:p>
            <a:r>
              <a:rPr lang="en-US" altLang="ko-KR" baseline="0" dirty="0" smtClean="0"/>
              <a:t>So you can understand ~. And you can compare the characteristics of random parameter filtering and non-local means filtering. So you will know what kind of error metric and filtering method are used for their approaches and their pros and cons.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38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 is a summary.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Both algorithm</a:t>
            </a:r>
            <a:r>
              <a:rPr lang="en-US" altLang="ko-KR" baseline="0" dirty="0" smtClean="0"/>
              <a:t> approach differently for filtering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noise. </a:t>
            </a:r>
          </a:p>
          <a:p>
            <a:r>
              <a:rPr lang="en-US" altLang="ko-KR" baseline="0" dirty="0" smtClean="0"/>
              <a:t>And They have their pros and cons. </a:t>
            </a:r>
          </a:p>
          <a:p>
            <a:r>
              <a:rPr lang="en-US" altLang="ko-KR" baseline="0" dirty="0" smtClean="0"/>
              <a:t>But recently, improved algorithms are proposed. So anyone interested in this should catch up recent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982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671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745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548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 are the papers</a:t>
            </a:r>
            <a:r>
              <a:rPr lang="en-US" altLang="ko-KR" baseline="0" dirty="0" smtClean="0"/>
              <a:t> to be covered in this talk.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919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Here is key observation.</a:t>
            </a:r>
            <a:r>
              <a:rPr lang="en-US" altLang="ko-KR" baseline="0" dirty="0" smtClean="0"/>
              <a:t> </a:t>
            </a:r>
            <a:r>
              <a:rPr lang="en-US" altLang="en-US" dirty="0" smtClean="0"/>
              <a:t>MC noise </a:t>
            </a:r>
            <a:r>
              <a:rPr lang="en-US" altLang="en-US" dirty="0" smtClean="0">
                <a:solidFill>
                  <a:srgbClr val="FFC000"/>
                </a:solidFill>
              </a:rPr>
              <a:t>occurs</a:t>
            </a:r>
            <a:r>
              <a:rPr lang="en-US" altLang="en-US" dirty="0" smtClean="0"/>
              <a:t> when sample values are functions of random parameters of MC system</a:t>
            </a:r>
            <a:r>
              <a:rPr lang="en-US" altLang="en-US" baseline="0" dirty="0" smtClean="0"/>
              <a:t>. In other words, The noise in the image can be derived from Monte Carlo rendering.</a:t>
            </a:r>
            <a:endParaRPr lang="en-US" altLang="en-US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Let’s assume that this equation estimates the color of the pixel in the image. To estimate the color, we calculate this multidimensional integrals. F is functional representation of the color system and a set of random parameters are given. In this case, parameters can be world space coordinates, surface </a:t>
            </a:r>
            <a:r>
              <a:rPr lang="en-US" altLang="ko-KR" baseline="0" dirty="0" err="1" smtClean="0"/>
              <a:t>normals</a:t>
            </a:r>
            <a:r>
              <a:rPr lang="en-US" altLang="ko-KR" baseline="0" dirty="0" smtClean="0"/>
              <a:t> and texture.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You don’t need to understand the details of this equation now. Just know that some features in the scene can be given as parameter for rendering function.</a:t>
            </a:r>
          </a:p>
          <a:p>
            <a:r>
              <a:rPr lang="en-US" altLang="ko-KR" baseline="0" dirty="0" smtClean="0"/>
              <a:t>F is called black box. I will give details of this equation very soon.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589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 is an example image. When we</a:t>
            </a:r>
            <a:r>
              <a:rPr lang="en-US" altLang="ko-KR" baseline="0" dirty="0" smtClean="0"/>
              <a:t> sample about a thousand times for a pixel. It has very few noise.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But if sampling rate is dropped to sixteen times. You can easily find the noise in the image.</a:t>
            </a:r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553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There are previous work done by researchers.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Hachisuka</a:t>
            </a:r>
            <a:r>
              <a:rPr lang="en-US" altLang="ko-KR" baseline="0" dirty="0" smtClean="0"/>
              <a:t> et al. proposed multidimensional adaptive sampling algorithm, which adaptively samples the space in all parameter dimensions.</a:t>
            </a:r>
          </a:p>
          <a:p>
            <a:r>
              <a:rPr lang="en-US" altLang="ko-KR" baseline="0" dirty="0" smtClean="0"/>
              <a:t>It can handle a wide range of 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effects but suffer from the curse of dimensionality.</a:t>
            </a:r>
          </a:p>
          <a:p>
            <a:endParaRPr lang="en-US" altLang="ko-KR" baseline="0" dirty="0" smtClean="0"/>
          </a:p>
          <a:p>
            <a:r>
              <a:rPr lang="en-US" altLang="ko-KR" baseline="0" dirty="0" err="1" smtClean="0"/>
              <a:t>Overbeck</a:t>
            </a:r>
            <a:r>
              <a:rPr lang="en-US" altLang="ko-KR" baseline="0" dirty="0" smtClean="0"/>
              <a:t> et al. proposed another general method called adaptive wavelet rendering</a:t>
            </a:r>
          </a:p>
          <a:p>
            <a:r>
              <a:rPr lang="en-US" altLang="ko-KR" baseline="0" dirty="0" smtClean="0"/>
              <a:t>This algorithm smooths noisy areas and preserves details.</a:t>
            </a:r>
          </a:p>
          <a:p>
            <a:endParaRPr lang="en-US" altLang="ko-KR" baseline="0" dirty="0" smtClean="0"/>
          </a:p>
          <a:p>
            <a:r>
              <a:rPr lang="en-US" altLang="ko-KR" baseline="0" dirty="0" err="1" smtClean="0"/>
              <a:t>Dammertz</a:t>
            </a:r>
            <a:r>
              <a:rPr lang="en-US" altLang="ko-KR" baseline="0" dirty="0" smtClean="0"/>
              <a:t> et al. proposed the edge avoiding filtering methods. This algorithm uses world position and normal vector to help identify edges in the scene.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93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Now, let’s have a look</a:t>
            </a:r>
            <a:r>
              <a:rPr lang="en-US" altLang="ko-KR" baseline="0" dirty="0" smtClean="0"/>
              <a:t> at random parameter filtering.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42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 key idea in random parameter filtering is that</a:t>
            </a:r>
            <a:r>
              <a:rPr lang="en-US" altLang="ko-KR" baseline="0" dirty="0" smtClean="0"/>
              <a:t> by determining how the values of the sample statistically dependent on random parameters. By doing this we can filter out the Monte Carlo noise.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Let’s see a simple example.</a:t>
            </a:r>
          </a:p>
          <a:p>
            <a:r>
              <a:rPr lang="en-US" altLang="ko-KR" baseline="0" dirty="0" smtClean="0"/>
              <a:t>Here’s a scene that we want to render with the depth of field value.</a:t>
            </a:r>
          </a:p>
          <a:p>
            <a:r>
              <a:rPr lang="en-US" altLang="ko-KR" baseline="0" dirty="0" smtClean="0"/>
              <a:t>To render a pixel x, y, we integrate the radiance over the lens.</a:t>
            </a:r>
          </a:p>
          <a:p>
            <a:r>
              <a:rPr lang="en-US" altLang="ko-KR" baseline="0" dirty="0" smtClean="0"/>
              <a:t>Monte </a:t>
            </a:r>
            <a:r>
              <a:rPr lang="en-US" altLang="ko-KR" baseline="0" dirty="0" err="1" smtClean="0"/>
              <a:t>carlo</a:t>
            </a:r>
            <a:r>
              <a:rPr lang="en-US" altLang="ko-KR" baseline="0" dirty="0" smtClean="0"/>
              <a:t> rendering system selects random points on the lens</a:t>
            </a:r>
          </a:p>
          <a:p>
            <a:r>
              <a:rPr lang="en-US" altLang="ko-KR" baseline="0" dirty="0" smtClean="0"/>
              <a:t>And sums up the contributions of the radiance through each of these points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A1B0-C67E-40B2-B00E-A683A72F6C5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4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7CFB-2C06-48A6-A421-7A92E808DCDE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‹#›</a:t>
            </a:fld>
            <a:r>
              <a:rPr lang="ko-KR" altLang="en-US" dirty="0" smtClean="0"/>
              <a:t> </a:t>
            </a:r>
            <a:r>
              <a:rPr lang="en-US" altLang="ko-KR" dirty="0" smtClean="0"/>
              <a:t>/ 20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014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3A0A-B1DA-460C-B790-B0580E4BFF77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32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7793F-198D-4555-A730-EADD19537428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04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38BB-098A-4F2C-8DB6-8DF85E2C6855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‹#›</a:t>
            </a:fld>
            <a:r>
              <a:rPr lang="ko-KR" altLang="en-US" dirty="0" smtClean="0"/>
              <a:t> </a:t>
            </a:r>
            <a:r>
              <a:rPr lang="en-US" altLang="ko-KR" dirty="0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812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51E2-6117-4D90-98C1-C8CB0236CB54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76B8C17-1772-4265-8FF2-7472D66D4B30}" type="slidenum">
              <a:rPr lang="ko-KR" altLang="en-US" smtClean="0"/>
              <a:pPr/>
              <a:t>‹#›</a:t>
            </a:fld>
            <a:r>
              <a:rPr lang="ko-KR" altLang="en-US" dirty="0" smtClean="0"/>
              <a:t> </a:t>
            </a:r>
            <a:r>
              <a:rPr lang="en-US" altLang="ko-KR" dirty="0" smtClean="0"/>
              <a:t>/ 36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948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E9E2-2245-46DE-81B1-0F982F504728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92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F119-134C-4904-8C0A-0E87929AF931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37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3449-8119-4054-BAC8-6D1C4F1AF7A2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297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A91C-7AD6-4BCD-8959-F393755E2A11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75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2962-9AF2-46B2-BF6A-1D24AA9FCFD9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60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9043-42AD-4B97-8F31-97A2EF390B9B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&lt;#&gt;/20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64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9571"/>
            <a:ext cx="7886700" cy="470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330C6-861C-4FD3-AED4-6D1EB9A45159}" type="datetime1">
              <a:rPr lang="ko-KR" altLang="en-US" smtClean="0"/>
              <a:t>2016-05-03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39592" y="6356350"/>
            <a:ext cx="1975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&lt;#&gt;/20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8C17-1772-4265-8FF2-7472D66D4B30}" type="slidenum">
              <a:rPr lang="ko-KR" altLang="en-US" smtClean="0"/>
              <a:pPr/>
              <a:t>‹#›</a:t>
            </a:fld>
            <a:r>
              <a:rPr lang="en-US" altLang="ko-KR" dirty="0" smtClean="0"/>
              <a:t>/20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09" y="6302182"/>
            <a:ext cx="1634675" cy="4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39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10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600" dirty="0" smtClean="0"/>
              <a:t>Noise Filtering in Monte Carlo Rendering</a:t>
            </a:r>
            <a:br>
              <a:rPr lang="en-US" altLang="ko-KR" sz="3600" dirty="0" smtClean="0"/>
            </a:br>
            <a:r>
              <a:rPr lang="en-US" altLang="ko-KR" sz="3600" dirty="0"/>
              <a:t/>
            </a:r>
            <a:br>
              <a:rPr lang="en-US" altLang="ko-KR" sz="3600" dirty="0"/>
            </a:br>
            <a:endParaRPr lang="ko-KR" alt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15200" cy="1655762"/>
          </a:xfrm>
        </p:spPr>
        <p:txBody>
          <a:bodyPr>
            <a:normAutofit lnSpcReduction="10000"/>
          </a:bodyPr>
          <a:lstStyle/>
          <a:p>
            <a:pPr algn="r"/>
            <a:endParaRPr lang="en-US" altLang="ko-KR" dirty="0"/>
          </a:p>
          <a:p>
            <a:pPr algn="r"/>
            <a:r>
              <a:rPr lang="en-US" altLang="ko-KR" dirty="0" smtClean="0"/>
              <a:t>Jung-Ho Kim</a:t>
            </a:r>
          </a:p>
          <a:p>
            <a:pPr algn="r"/>
            <a:r>
              <a:rPr lang="en-US" altLang="ko-KR" dirty="0"/>
              <a:t>CS580 Student Presentation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May 3, 2016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26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6359" r="1733" b="12871"/>
          <a:stretch>
            <a:fillRect/>
          </a:stretch>
        </p:blipFill>
        <p:spPr bwMode="auto">
          <a:xfrm>
            <a:off x="730250" y="2198450"/>
            <a:ext cx="7472363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2855913" y="2985850"/>
            <a:ext cx="349250" cy="1414462"/>
          </a:xfrm>
          <a:prstGeom prst="ellipse">
            <a:avLst/>
          </a:prstGeom>
          <a:solidFill>
            <a:srgbClr val="99CCFF">
              <a:alpha val="59999"/>
            </a:srgbClr>
          </a:solidFill>
          <a:ln w="254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47110" name="Straight Connector 9"/>
          <p:cNvCxnSpPr>
            <a:cxnSpLocks noChangeShapeType="1"/>
          </p:cNvCxnSpPr>
          <p:nvPr/>
        </p:nvCxnSpPr>
        <p:spPr bwMode="auto">
          <a:xfrm>
            <a:off x="2997200" y="3004900"/>
            <a:ext cx="60325" cy="13843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1" name="Straight Connector 15"/>
          <p:cNvCxnSpPr>
            <a:cxnSpLocks noChangeShapeType="1"/>
          </p:cNvCxnSpPr>
          <p:nvPr/>
        </p:nvCxnSpPr>
        <p:spPr bwMode="auto">
          <a:xfrm flipV="1">
            <a:off x="2878138" y="3377962"/>
            <a:ext cx="307975" cy="638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1162050" y="2906475"/>
            <a:ext cx="28575" cy="920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174750" y="2954100"/>
            <a:ext cx="2906713" cy="1452562"/>
            <a:chOff x="1174111" y="3250406"/>
            <a:chExt cx="2907352" cy="1452563"/>
          </a:xfrm>
        </p:grpSpPr>
        <p:cxnSp>
          <p:nvCxnSpPr>
            <p:cNvPr id="47131" name="Straight Connector 22"/>
            <p:cNvCxnSpPr>
              <a:cxnSpLocks noChangeShapeType="1"/>
            </p:cNvCxnSpPr>
            <p:nvPr/>
          </p:nvCxnSpPr>
          <p:spPr bwMode="auto">
            <a:xfrm>
              <a:off x="1174111" y="3251801"/>
              <a:ext cx="2905520" cy="1174111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2" name="Straight Connector 32"/>
            <p:cNvCxnSpPr>
              <a:cxnSpLocks noChangeShapeType="1"/>
            </p:cNvCxnSpPr>
            <p:nvPr/>
          </p:nvCxnSpPr>
          <p:spPr bwMode="auto">
            <a:xfrm>
              <a:off x="1181100" y="3250406"/>
              <a:ext cx="1831181" cy="2619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3" name="Straight Connector 34"/>
            <p:cNvCxnSpPr>
              <a:cxnSpLocks noChangeShapeType="1"/>
            </p:cNvCxnSpPr>
            <p:nvPr/>
          </p:nvCxnSpPr>
          <p:spPr bwMode="auto">
            <a:xfrm>
              <a:off x="1181100" y="3257550"/>
              <a:ext cx="1831181" cy="1438275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4" name="Straight Connector 49"/>
            <p:cNvCxnSpPr>
              <a:cxnSpLocks noChangeShapeType="1"/>
            </p:cNvCxnSpPr>
            <p:nvPr/>
          </p:nvCxnSpPr>
          <p:spPr bwMode="auto">
            <a:xfrm>
              <a:off x="3076575" y="3300413"/>
              <a:ext cx="1004888" cy="1131093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5" name="Straight Connector 52"/>
            <p:cNvCxnSpPr>
              <a:cxnSpLocks noChangeShapeType="1"/>
            </p:cNvCxnSpPr>
            <p:nvPr/>
          </p:nvCxnSpPr>
          <p:spPr bwMode="auto">
            <a:xfrm flipV="1">
              <a:off x="3038475" y="4436269"/>
              <a:ext cx="1040606" cy="266700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Freeform 61"/>
          <p:cNvSpPr>
            <a:spLocks/>
          </p:cNvSpPr>
          <p:nvPr/>
        </p:nvSpPr>
        <p:spPr bwMode="auto">
          <a:xfrm>
            <a:off x="1179513" y="2954100"/>
            <a:ext cx="2905125" cy="1455737"/>
          </a:xfrm>
          <a:custGeom>
            <a:avLst/>
            <a:gdLst>
              <a:gd name="T0" fmla="*/ 0 w 2905125"/>
              <a:gd name="T1" fmla="*/ 0 h 1454944"/>
              <a:gd name="T2" fmla="*/ 1869307 w 2905125"/>
              <a:gd name="T3" fmla="*/ 28975 h 1454944"/>
              <a:gd name="T4" fmla="*/ 2905125 w 2905125"/>
              <a:gd name="T5" fmla="*/ 1197302 h 1454944"/>
              <a:gd name="T6" fmla="*/ 1855020 w 2905125"/>
              <a:gd name="T7" fmla="*/ 1474899 h 1454944"/>
              <a:gd name="T8" fmla="*/ 0 w 2905125"/>
              <a:gd name="T9" fmla="*/ 0 h 14549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5125"/>
              <a:gd name="T16" fmla="*/ 0 h 1454944"/>
              <a:gd name="T17" fmla="*/ 2905125 w 2905125"/>
              <a:gd name="T18" fmla="*/ 1454944 h 14549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5125" h="1454944">
                <a:moveTo>
                  <a:pt x="0" y="0"/>
                </a:moveTo>
                <a:lnTo>
                  <a:pt x="1869281" y="28575"/>
                </a:lnTo>
                <a:lnTo>
                  <a:pt x="2905125" y="1181100"/>
                </a:lnTo>
                <a:lnTo>
                  <a:pt x="1854994" y="145494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2705100" y="2571512"/>
            <a:ext cx="646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lens</a:t>
            </a: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376238" y="1901587"/>
            <a:ext cx="15192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image plane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/>
        </p:nvSpPr>
        <p:spPr bwMode="auto">
          <a:xfrm>
            <a:off x="5040313" y="2260362"/>
            <a:ext cx="8397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3830638" y="1676903"/>
            <a:ext cx="341312" cy="4637088"/>
          </a:xfrm>
          <a:custGeom>
            <a:avLst/>
            <a:gdLst>
              <a:gd name="connsiteX0" fmla="*/ 286764 w 340871"/>
              <a:gd name="connsiteY0" fmla="*/ 0 h 4636928"/>
              <a:gd name="connsiteX1" fmla="*/ 0 w 340871"/>
              <a:gd name="connsiteY1" fmla="*/ 1147058 h 4636928"/>
              <a:gd name="connsiteX2" fmla="*/ 108213 w 340871"/>
              <a:gd name="connsiteY2" fmla="*/ 4636928 h 4636928"/>
              <a:gd name="connsiteX3" fmla="*/ 340871 w 340871"/>
              <a:gd name="connsiteY3" fmla="*/ 2056048 h 4636928"/>
              <a:gd name="connsiteX4" fmla="*/ 286764 w 340871"/>
              <a:gd name="connsiteY4" fmla="*/ 0 h 463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1" h="4636928">
                <a:moveTo>
                  <a:pt x="286764" y="0"/>
                </a:moveTo>
                <a:lnTo>
                  <a:pt x="0" y="1147058"/>
                </a:lnTo>
                <a:lnTo>
                  <a:pt x="108213" y="4636928"/>
                </a:lnTo>
                <a:lnTo>
                  <a:pt x="340871" y="2056048"/>
                </a:lnTo>
                <a:lnTo>
                  <a:pt x="286764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34" name="Picture 33" descr="ch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9787"/>
            <a:ext cx="45275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4046538" y="4105037"/>
            <a:ext cx="60325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32" name="Oval 31"/>
          <p:cNvSpPr/>
          <p:nvPr/>
        </p:nvSpPr>
        <p:spPr bwMode="auto">
          <a:xfrm>
            <a:off x="3074988" y="3297000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1176338" y="2954100"/>
            <a:ext cx="2892425" cy="1181100"/>
          </a:xfrm>
          <a:custGeom>
            <a:avLst/>
            <a:gdLst>
              <a:gd name="T0" fmla="*/ 0 w 2893218"/>
              <a:gd name="T1" fmla="*/ 0 h 1181100"/>
              <a:gd name="T2" fmla="*/ 1901446 w 2893218"/>
              <a:gd name="T3" fmla="*/ 390525 h 1181100"/>
              <a:gd name="T4" fmla="*/ 2873446 w 2893218"/>
              <a:gd name="T5" fmla="*/ 1181100 h 1181100"/>
              <a:gd name="T6" fmla="*/ 0 60000 65536"/>
              <a:gd name="T7" fmla="*/ 0 60000 65536"/>
              <a:gd name="T8" fmla="*/ 0 60000 65536"/>
              <a:gd name="T9" fmla="*/ 0 w 2893218"/>
              <a:gd name="T10" fmla="*/ 0 h 1181100"/>
              <a:gd name="T11" fmla="*/ 2893218 w 2893218"/>
              <a:gd name="T12" fmla="*/ 1181100 h 1181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3218" h="1181100">
                <a:moveTo>
                  <a:pt x="0" y="0"/>
                </a:moveTo>
                <a:lnTo>
                  <a:pt x="1914525" y="390525"/>
                </a:lnTo>
                <a:lnTo>
                  <a:pt x="2893218" y="1181100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3008313" y="4044712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79513" y="2954100"/>
            <a:ext cx="2895600" cy="1184275"/>
          </a:xfrm>
          <a:custGeom>
            <a:avLst/>
            <a:gdLst>
              <a:gd name="T0" fmla="*/ 0 w 2895600"/>
              <a:gd name="T1" fmla="*/ 0 h 1183482"/>
              <a:gd name="T2" fmla="*/ 1843087 w 2895600"/>
              <a:gd name="T3" fmla="*/ 1157458 h 1183482"/>
              <a:gd name="T4" fmla="*/ 2895600 w 2895600"/>
              <a:gd name="T5" fmla="*/ 1203468 h 1183482"/>
              <a:gd name="T6" fmla="*/ 0 60000 65536"/>
              <a:gd name="T7" fmla="*/ 0 60000 65536"/>
              <a:gd name="T8" fmla="*/ 0 60000 65536"/>
              <a:gd name="T9" fmla="*/ 0 w 2895600"/>
              <a:gd name="T10" fmla="*/ 0 h 1183482"/>
              <a:gd name="T11" fmla="*/ 2895600 w 2895600"/>
              <a:gd name="T12" fmla="*/ 1183482 h 1183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5600" h="1183482">
                <a:moveTo>
                  <a:pt x="0" y="0"/>
                </a:moveTo>
                <a:lnTo>
                  <a:pt x="1843087" y="1138238"/>
                </a:lnTo>
                <a:lnTo>
                  <a:pt x="2895600" y="1183482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2941638" y="3706575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1173163" y="2952512"/>
            <a:ext cx="2898775" cy="1182688"/>
          </a:xfrm>
          <a:custGeom>
            <a:avLst/>
            <a:gdLst>
              <a:gd name="T0" fmla="*/ 0 w 2897982"/>
              <a:gd name="T1" fmla="*/ 0 h 1183481"/>
              <a:gd name="T2" fmla="*/ 1793396 w 2897982"/>
              <a:gd name="T3" fmla="*/ 789144 h 1183481"/>
              <a:gd name="T4" fmla="*/ 2917860 w 2897982"/>
              <a:gd name="T5" fmla="*/ 1163816 h 1183481"/>
              <a:gd name="T6" fmla="*/ 0 60000 65536"/>
              <a:gd name="T7" fmla="*/ 0 60000 65536"/>
              <a:gd name="T8" fmla="*/ 0 60000 65536"/>
              <a:gd name="T9" fmla="*/ 0 w 2897982"/>
              <a:gd name="T10" fmla="*/ 0 h 1183481"/>
              <a:gd name="T11" fmla="*/ 2897982 w 2897982"/>
              <a:gd name="T12" fmla="*/ 1183481 h 1183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7982" h="1183481">
                <a:moveTo>
                  <a:pt x="0" y="0"/>
                </a:moveTo>
                <a:lnTo>
                  <a:pt x="1781175" y="802481"/>
                </a:lnTo>
                <a:lnTo>
                  <a:pt x="2897982" y="1183481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67200" y="5084525"/>
            <a:ext cx="434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of the ray is </a:t>
            </a:r>
            <a:r>
              <a:rPr lang="en-US" altLang="en-US" sz="2000" dirty="0">
                <a:solidFill>
                  <a:srgbClr val="FFC000"/>
                </a:solidFill>
              </a:rPr>
              <a:t>not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C000"/>
                </a:solidFill>
              </a:rPr>
              <a:t>dependent</a:t>
            </a:r>
            <a:r>
              <a:rPr lang="en-US" altLang="en-US" sz="2000" dirty="0"/>
              <a:t> on value of          on the lens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433763" y="1436450"/>
            <a:ext cx="13890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focal plane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7190"/>
          <a:stretch>
            <a:fillRect/>
          </a:stretch>
        </p:blipFill>
        <p:spPr bwMode="auto">
          <a:xfrm>
            <a:off x="5735638" y="5395675"/>
            <a:ext cx="627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815770" y="5940775"/>
            <a:ext cx="297656" cy="381000"/>
          </a:xfrm>
          <a:prstGeom prst="rect">
            <a:avLst/>
          </a:prstGeom>
          <a:solidFill>
            <a:srgbClr val="1C1C1C">
              <a:alpha val="7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78564" y="5955546"/>
            <a:ext cx="818687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differences between pixels are scene features, </a:t>
            </a:r>
            <a:r>
              <a:rPr lang="en-US" altLang="en-US" sz="2000" dirty="0">
                <a:solidFill>
                  <a:srgbClr val="FFC000"/>
                </a:solidFill>
              </a:rPr>
              <a:t>not MC noise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10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92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2" grpId="0" animBg="1"/>
      <p:bldP spid="62" grpId="1" animBg="1"/>
      <p:bldP spid="28" grpId="0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2" grpId="0" animBg="1"/>
      <p:bldP spid="44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6359" r="1733" b="12871"/>
          <a:stretch>
            <a:fillRect/>
          </a:stretch>
        </p:blipFill>
        <p:spPr bwMode="auto">
          <a:xfrm>
            <a:off x="730250" y="2198450"/>
            <a:ext cx="7472363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2855913" y="2985850"/>
            <a:ext cx="349250" cy="1414462"/>
          </a:xfrm>
          <a:prstGeom prst="ellipse">
            <a:avLst/>
          </a:prstGeom>
          <a:solidFill>
            <a:srgbClr val="99CCFF">
              <a:alpha val="59999"/>
            </a:srgbClr>
          </a:solidFill>
          <a:ln w="254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48134" name="Straight Connector 9"/>
          <p:cNvCxnSpPr>
            <a:cxnSpLocks noChangeShapeType="1"/>
          </p:cNvCxnSpPr>
          <p:nvPr/>
        </p:nvCxnSpPr>
        <p:spPr bwMode="auto">
          <a:xfrm>
            <a:off x="2997200" y="3004900"/>
            <a:ext cx="60325" cy="13843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5" name="Straight Connector 15"/>
          <p:cNvCxnSpPr>
            <a:cxnSpLocks noChangeShapeType="1"/>
          </p:cNvCxnSpPr>
          <p:nvPr/>
        </p:nvCxnSpPr>
        <p:spPr bwMode="auto">
          <a:xfrm flipV="1">
            <a:off x="2878138" y="3377962"/>
            <a:ext cx="307975" cy="638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968375" y="4206637"/>
            <a:ext cx="26988" cy="904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2705100" y="2571512"/>
            <a:ext cx="646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lens</a:t>
            </a: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376238" y="1901587"/>
            <a:ext cx="15192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image plane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3074988" y="3297000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008313" y="4044712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941638" y="3706575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8142" name="Text Box 11"/>
          <p:cNvSpPr txBox="1">
            <a:spLocks noChangeArrowheads="1"/>
          </p:cNvSpPr>
          <p:nvPr/>
        </p:nvSpPr>
        <p:spPr bwMode="auto">
          <a:xfrm>
            <a:off x="3433763" y="1436450"/>
            <a:ext cx="13890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focal plane</a:t>
            </a:r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V="1">
            <a:off x="979488" y="3420825"/>
            <a:ext cx="3135312" cy="8382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flipV="1">
            <a:off x="982663" y="2982675"/>
            <a:ext cx="2032000" cy="1273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60"/>
          <p:cNvCxnSpPr>
            <a:cxnSpLocks noChangeShapeType="1"/>
          </p:cNvCxnSpPr>
          <p:nvPr/>
        </p:nvCxnSpPr>
        <p:spPr bwMode="auto">
          <a:xfrm>
            <a:off x="3043238" y="2985850"/>
            <a:ext cx="1071562" cy="4349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981075" y="4260612"/>
            <a:ext cx="2047875" cy="14763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flipV="1">
            <a:off x="3052763" y="3422412"/>
            <a:ext cx="1060450" cy="98425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>
            <a:cxnSpLocks noChangeShapeType="1"/>
          </p:cNvCxnSpPr>
          <p:nvPr/>
        </p:nvCxnSpPr>
        <p:spPr bwMode="auto">
          <a:xfrm flipV="1">
            <a:off x="976313" y="3338275"/>
            <a:ext cx="2114550" cy="9175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 flipH="1" flipV="1">
            <a:off x="3090863" y="3338275"/>
            <a:ext cx="1025525" cy="84137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flipV="1">
            <a:off x="982663" y="4090750"/>
            <a:ext cx="2038350" cy="16192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Connector 103"/>
          <p:cNvCxnSpPr>
            <a:cxnSpLocks noChangeShapeType="1"/>
          </p:cNvCxnSpPr>
          <p:nvPr/>
        </p:nvCxnSpPr>
        <p:spPr bwMode="auto">
          <a:xfrm flipH="1">
            <a:off x="3021013" y="3422412"/>
            <a:ext cx="1095375" cy="66833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Straight Connector 108"/>
          <p:cNvCxnSpPr>
            <a:cxnSpLocks noChangeShapeType="1"/>
          </p:cNvCxnSpPr>
          <p:nvPr/>
        </p:nvCxnSpPr>
        <p:spPr bwMode="auto">
          <a:xfrm flipV="1">
            <a:off x="982663" y="3751025"/>
            <a:ext cx="1971675" cy="5080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111"/>
          <p:cNvCxnSpPr>
            <a:cxnSpLocks noChangeShapeType="1"/>
          </p:cNvCxnSpPr>
          <p:nvPr/>
        </p:nvCxnSpPr>
        <p:spPr bwMode="auto">
          <a:xfrm flipV="1">
            <a:off x="2952750" y="3427175"/>
            <a:ext cx="1162050" cy="32385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54" name="Text Box 11"/>
          <p:cNvSpPr txBox="1">
            <a:spLocks noChangeArrowheads="1"/>
          </p:cNvSpPr>
          <p:nvPr/>
        </p:nvSpPr>
        <p:spPr bwMode="auto">
          <a:xfrm>
            <a:off x="5040313" y="2260362"/>
            <a:ext cx="8397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67200" y="5084525"/>
            <a:ext cx="375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of the ray </a:t>
            </a:r>
            <a:r>
              <a:rPr lang="en-US" altLang="en-US" sz="2000" dirty="0">
                <a:solidFill>
                  <a:srgbClr val="FFC000"/>
                </a:solidFill>
              </a:rPr>
              <a:t>depends</a:t>
            </a:r>
            <a:r>
              <a:rPr lang="en-US" altLang="en-US" sz="2000" dirty="0"/>
              <a:t> on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the </a:t>
            </a:r>
            <a:r>
              <a:rPr lang="en-US" altLang="en-US" sz="2000" dirty="0"/>
              <a:t>value of           on the lens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7190"/>
          <a:stretch>
            <a:fillRect/>
          </a:stretch>
        </p:blipFill>
        <p:spPr bwMode="auto">
          <a:xfrm>
            <a:off x="5880100" y="5395675"/>
            <a:ext cx="5762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30"/>
          <p:cNvSpPr/>
          <p:nvPr/>
        </p:nvSpPr>
        <p:spPr bwMode="auto">
          <a:xfrm>
            <a:off x="3830638" y="1711087"/>
            <a:ext cx="341312" cy="4637088"/>
          </a:xfrm>
          <a:custGeom>
            <a:avLst/>
            <a:gdLst>
              <a:gd name="connsiteX0" fmla="*/ 286764 w 340871"/>
              <a:gd name="connsiteY0" fmla="*/ 0 h 4636928"/>
              <a:gd name="connsiteX1" fmla="*/ 0 w 340871"/>
              <a:gd name="connsiteY1" fmla="*/ 1147058 h 4636928"/>
              <a:gd name="connsiteX2" fmla="*/ 108213 w 340871"/>
              <a:gd name="connsiteY2" fmla="*/ 4636928 h 4636928"/>
              <a:gd name="connsiteX3" fmla="*/ 340871 w 340871"/>
              <a:gd name="connsiteY3" fmla="*/ 2056048 h 4636928"/>
              <a:gd name="connsiteX4" fmla="*/ 286764 w 340871"/>
              <a:gd name="connsiteY4" fmla="*/ 0 h 463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1" h="4636928">
                <a:moveTo>
                  <a:pt x="286764" y="0"/>
                </a:moveTo>
                <a:lnTo>
                  <a:pt x="0" y="1147058"/>
                </a:lnTo>
                <a:lnTo>
                  <a:pt x="108213" y="4636928"/>
                </a:lnTo>
                <a:lnTo>
                  <a:pt x="340871" y="2056048"/>
                </a:lnTo>
                <a:lnTo>
                  <a:pt x="286764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4103688" y="3377962"/>
            <a:ext cx="26987" cy="920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>
            <a:off x="4116388" y="3424000"/>
            <a:ext cx="1057275" cy="427037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V="1">
            <a:off x="4110038" y="2842975"/>
            <a:ext cx="623887" cy="582612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 noChangeShapeType="1"/>
          </p:cNvCxnSpPr>
          <p:nvPr/>
        </p:nvCxnSpPr>
        <p:spPr bwMode="auto">
          <a:xfrm flipV="1">
            <a:off x="4122738" y="3146187"/>
            <a:ext cx="1001712" cy="26828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62" name="Picture 33" descr="ch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9787"/>
            <a:ext cx="45275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5119688" y="3109675"/>
            <a:ext cx="58737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96" name="Straight Connector 95"/>
          <p:cNvCxnSpPr>
            <a:cxnSpLocks noChangeShapeType="1"/>
          </p:cNvCxnSpPr>
          <p:nvPr/>
        </p:nvCxnSpPr>
        <p:spPr bwMode="auto">
          <a:xfrm flipH="1" flipV="1">
            <a:off x="4113213" y="3422412"/>
            <a:ext cx="1724025" cy="14128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Picture 97" descr="ch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24307" r="75705" b="53607"/>
          <a:stretch>
            <a:fillRect/>
          </a:stretch>
        </p:blipFill>
        <p:spPr bwMode="auto">
          <a:xfrm>
            <a:off x="4114800" y="3327162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" name="Straight Connector 106"/>
          <p:cNvCxnSpPr>
            <a:cxnSpLocks noChangeShapeType="1"/>
          </p:cNvCxnSpPr>
          <p:nvPr/>
        </p:nvCxnSpPr>
        <p:spPr bwMode="auto">
          <a:xfrm flipH="1">
            <a:off x="4113213" y="2582625"/>
            <a:ext cx="1377950" cy="8413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Straight Connector 116"/>
          <p:cNvCxnSpPr>
            <a:cxnSpLocks noChangeShapeType="1"/>
          </p:cNvCxnSpPr>
          <p:nvPr/>
        </p:nvCxnSpPr>
        <p:spPr bwMode="auto">
          <a:xfrm flipV="1">
            <a:off x="4106863" y="3146187"/>
            <a:ext cx="1017587" cy="27622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Oval 118"/>
          <p:cNvSpPr>
            <a:spLocks noChangeArrowheads="1"/>
          </p:cNvSpPr>
          <p:nvPr/>
        </p:nvSpPr>
        <p:spPr bwMode="auto">
          <a:xfrm>
            <a:off x="5091113" y="3114437"/>
            <a:ext cx="58737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815770" y="5925907"/>
            <a:ext cx="297656" cy="381000"/>
          </a:xfrm>
          <a:prstGeom prst="rect">
            <a:avLst/>
          </a:prstGeom>
          <a:solidFill>
            <a:srgbClr val="1C1C1C">
              <a:alpha val="7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-46891" y="5953125"/>
            <a:ext cx="923778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differences between pixels are Monte Carlo noise </a:t>
            </a:r>
            <a:r>
              <a:rPr lang="en-US" altLang="en-US" sz="2000" dirty="0">
                <a:solidFill>
                  <a:srgbClr val="FFC000"/>
                </a:solidFill>
              </a:rPr>
              <a:t>not scene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11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249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2" grpId="1" animBg="1"/>
      <p:bldP spid="38" grpId="0" animBg="1"/>
      <p:bldP spid="38" grpId="1" animBg="1"/>
      <p:bldP spid="41" grpId="0" animBg="1"/>
      <p:bldP spid="43" grpId="0"/>
      <p:bldP spid="83" grpId="0" animBg="1"/>
      <p:bldP spid="39" grpId="0" animBg="1"/>
      <p:bldP spid="39" grpId="1" animBg="1"/>
      <p:bldP spid="119" grpId="0" animBg="1"/>
      <p:bldP spid="42" grpId="0" animBg="1"/>
      <p:bldP spid="8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16" y="1190625"/>
            <a:ext cx="3506980" cy="46697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2748756" y="5937719"/>
            <a:ext cx="36464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8 samples/pixel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685506" y="4825273"/>
            <a:ext cx="509587" cy="508000"/>
          </a:xfrm>
          <a:prstGeom prst="roundRect">
            <a:avLst/>
          </a:prstGeom>
          <a:noFill/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5303" name="Rounded Rectangle 7"/>
          <p:cNvSpPr>
            <a:spLocks noChangeArrowheads="1"/>
          </p:cNvSpPr>
          <p:nvPr/>
        </p:nvSpPr>
        <p:spPr bwMode="auto">
          <a:xfrm>
            <a:off x="5346700" y="1926770"/>
            <a:ext cx="508000" cy="508000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99114" y="1190625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12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57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5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Area light sources</a:t>
            </a:r>
          </a:p>
          <a:p>
            <a:r>
              <a:rPr lang="en-US" altLang="en-US" smtClean="0"/>
              <a:t>Glossy reflections</a:t>
            </a:r>
          </a:p>
          <a:p>
            <a:r>
              <a:rPr lang="en-US" altLang="en-US" smtClean="0"/>
              <a:t>Path-tracing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44" y="1509564"/>
            <a:ext cx="4437062" cy="4437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This works for other effects</a:t>
            </a:r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44" y="1510276"/>
            <a:ext cx="4437062" cy="4437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44" y="2027011"/>
            <a:ext cx="4791075" cy="3592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43209" y="1508852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Blender distribution scene</a:t>
            </a:r>
            <a:endParaRPr lang="en-US" altLang="en-US" sz="1000" i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56637" y="2025587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Luca </a:t>
            </a:r>
            <a:r>
              <a:rPr lang="en-US" altLang="en-US" sz="1000" i="1" dirty="0" err="1" smtClean="0"/>
              <a:t>Cugia</a:t>
            </a:r>
            <a:endParaRPr lang="en-US" altLang="en-US" sz="1000" i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2624" y="1508852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models by </a:t>
            </a:r>
            <a:r>
              <a:rPr lang="en-US" altLang="en-US" sz="1000" i="1" dirty="0" err="1" smtClean="0"/>
              <a:t>headus</a:t>
            </a:r>
            <a:r>
              <a:rPr lang="en-US" altLang="en-US" sz="1000" i="1" dirty="0" smtClean="0"/>
              <a:t>/</a:t>
            </a:r>
            <a:r>
              <a:rPr lang="en-US" altLang="en-US" sz="1000" i="1" dirty="0" err="1" smtClean="0"/>
              <a:t>Rezard</a:t>
            </a:r>
            <a:endParaRPr lang="en-US" alt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13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1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</a:t>
            </a:r>
            <a:r>
              <a:rPr lang="en-US" altLang="en-US" dirty="0" smtClean="0"/>
              <a:t>ey observations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628651" y="1444238"/>
            <a:ext cx="7886700" cy="4854961"/>
          </a:xfrm>
        </p:spPr>
        <p:txBody>
          <a:bodyPr/>
          <a:lstStyle/>
          <a:p>
            <a:r>
              <a:rPr lang="en-US" altLang="en-US" dirty="0" smtClean="0"/>
              <a:t>MC noise occurs </a:t>
            </a:r>
            <a:r>
              <a:rPr lang="en-US" altLang="en-US" dirty="0" smtClean="0">
                <a:solidFill>
                  <a:srgbClr val="FFC000"/>
                </a:solidFill>
              </a:rPr>
              <a:t>only</a:t>
            </a:r>
            <a:r>
              <a:rPr lang="en-US" altLang="en-US" dirty="0" smtClean="0"/>
              <a:t> where sample values are functions of MC random parameters</a:t>
            </a:r>
          </a:p>
          <a:p>
            <a:r>
              <a:rPr lang="en-US" altLang="en-US" dirty="0" smtClean="0">
                <a:solidFill>
                  <a:srgbClr val="FFC000"/>
                </a:solidFill>
              </a:rPr>
              <a:t>The challenge</a:t>
            </a:r>
            <a:r>
              <a:rPr lang="en-US" altLang="en-US" dirty="0" smtClean="0"/>
              <a:t>:</a:t>
            </a:r>
            <a:r>
              <a:rPr lang="en-US" altLang="en-US" dirty="0" smtClean="0">
                <a:solidFill>
                  <a:srgbClr val="FFC000"/>
                </a:solidFill>
              </a:rPr>
              <a:t> </a:t>
            </a:r>
            <a:r>
              <a:rPr lang="en-US" altLang="en-US" dirty="0" smtClean="0"/>
              <a:t>how do we identify where this is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happening in a general scene from just a few samples?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14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28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Estimating functional dependency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628650" y="1355271"/>
            <a:ext cx="8028240" cy="4821692"/>
          </a:xfrm>
        </p:spPr>
        <p:txBody>
          <a:bodyPr wrap="square"/>
          <a:lstStyle/>
          <a:p>
            <a:r>
              <a:rPr lang="en-US" altLang="en-US" dirty="0" smtClean="0"/>
              <a:t>We use mutual information from information theory: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Measure of statistical dependency between two </a:t>
            </a:r>
            <a:br>
              <a:rPr lang="en-US" altLang="en-US" dirty="0" smtClean="0"/>
            </a:br>
            <a:r>
              <a:rPr lang="en-US" altLang="en-US" dirty="0" smtClean="0"/>
              <a:t>random variables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4989" r="1517" b="6239"/>
          <a:stretch>
            <a:fillRect/>
          </a:stretch>
        </p:blipFill>
        <p:spPr bwMode="auto">
          <a:xfrm>
            <a:off x="2164556" y="2138913"/>
            <a:ext cx="48148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15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41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mutual information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28651" y="1355271"/>
            <a:ext cx="7886700" cy="875168"/>
          </a:xfrm>
        </p:spPr>
        <p:txBody>
          <a:bodyPr/>
          <a:lstStyle/>
          <a:p>
            <a:r>
              <a:rPr lang="en-US" altLang="en-US" dirty="0" smtClean="0"/>
              <a:t>Detects the dependency of the color on the lens </a:t>
            </a:r>
            <a:br>
              <a:rPr lang="en-US" altLang="en-US" dirty="0" smtClean="0"/>
            </a:br>
            <a:r>
              <a:rPr lang="en-US" altLang="en-US" dirty="0" smtClean="0"/>
              <a:t>position for our simple example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2259197"/>
            <a:ext cx="2429684" cy="383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2259197"/>
            <a:ext cx="2429685" cy="383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66398" y="5753986"/>
            <a:ext cx="27765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/>
              <a:t>8 samples/pixel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3923" y="5533324"/>
            <a:ext cx="23860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dirty="0"/>
              <a:t>dependency of color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on </a:t>
            </a:r>
            <a:r>
              <a:rPr lang="en-US" altLang="en-US" sz="1600" dirty="0"/>
              <a:t>lens position </a:t>
            </a:r>
            <a:r>
              <a:rPr lang="en-US" altLang="en-US" sz="1600" i="1" dirty="0"/>
              <a:t>(</a:t>
            </a:r>
            <a:r>
              <a:rPr lang="en-US" altLang="en-US" sz="1600" i="1" dirty="0" err="1"/>
              <a:t>u,v</a:t>
            </a:r>
            <a:r>
              <a:rPr lang="en-US" altLang="en-US" sz="1600" i="1" dirty="0"/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59562" y="4930114"/>
            <a:ext cx="1855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/>
              <a:t>dark: low statistical </a:t>
            </a:r>
            <a:r>
              <a:rPr lang="en-US" altLang="en-US" sz="1400" dirty="0" smtClean="0"/>
              <a:t>dependency</a:t>
            </a:r>
            <a:endParaRPr lang="en-US" altLang="en-US" sz="1400" dirty="0"/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5978525" y="5165064"/>
            <a:ext cx="665162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36544" y="2438265"/>
            <a:ext cx="206216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/>
              <a:t>bright: high statistical </a:t>
            </a:r>
            <a:r>
              <a:rPr lang="en-US" altLang="en-US" sz="1400" dirty="0" smtClean="0"/>
              <a:t>dependency</a:t>
            </a:r>
            <a:endParaRPr lang="en-US" altLang="en-US" sz="1400" dirty="0"/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5987257" y="2674803"/>
            <a:ext cx="666750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16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50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r="2167" b="4433"/>
          <a:stretch>
            <a:fillRect/>
          </a:stretch>
        </p:blipFill>
        <p:spPr bwMode="auto">
          <a:xfrm>
            <a:off x="143855" y="2123102"/>
            <a:ext cx="879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Random Parameter Filter (RPF)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5270"/>
            <a:ext cx="7886700" cy="494392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Modify bilateral filter using mutual information to control impact of color channels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If color is </a:t>
            </a:r>
            <a:r>
              <a:rPr lang="en-US" dirty="0" smtClean="0">
                <a:solidFill>
                  <a:srgbClr val="FFC000"/>
                </a:solidFill>
              </a:rPr>
              <a:t>very dependent </a:t>
            </a:r>
            <a:r>
              <a:rPr lang="en-US" dirty="0" smtClean="0"/>
              <a:t>on random </a:t>
            </a:r>
            <a:r>
              <a:rPr lang="en-US" dirty="0" err="1" smtClean="0"/>
              <a:t>params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it is noise: set                   (ignore color differences to filter noise)</a:t>
            </a:r>
            <a:endParaRPr lang="en-US" sz="1050" dirty="0" smtClean="0"/>
          </a:p>
          <a:p>
            <a:pPr>
              <a:defRPr/>
            </a:pPr>
            <a:r>
              <a:rPr lang="en-US" dirty="0" smtClean="0"/>
              <a:t>If color is </a:t>
            </a:r>
            <a:r>
              <a:rPr lang="en-US" dirty="0" smtClean="0">
                <a:solidFill>
                  <a:srgbClr val="FFC000"/>
                </a:solidFill>
              </a:rPr>
              <a:t>not dependent </a:t>
            </a:r>
            <a:r>
              <a:rPr lang="en-US" dirty="0" smtClean="0"/>
              <a:t>on random </a:t>
            </a:r>
            <a:r>
              <a:rPr lang="en-US" dirty="0" err="1" smtClean="0"/>
              <a:t>params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set                   (preserve scene detail)</a:t>
            </a:r>
          </a:p>
        </p:txBody>
      </p:sp>
      <p:sp useBgFill="1">
        <p:nvSpPr>
          <p:cNvPr id="62469" name="Rectangle 4"/>
          <p:cNvSpPr>
            <a:spLocks noChangeArrowheads="1"/>
          </p:cNvSpPr>
          <p:nvPr/>
        </p:nvSpPr>
        <p:spPr bwMode="auto">
          <a:xfrm>
            <a:off x="6933593" y="2389428"/>
            <a:ext cx="336550" cy="2286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18150" r="3539" b="12604"/>
          <a:stretch>
            <a:fillRect/>
          </a:stretch>
        </p:blipFill>
        <p:spPr bwMode="auto">
          <a:xfrm>
            <a:off x="2988655" y="4213447"/>
            <a:ext cx="14144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" name="Rectangle 6"/>
          <p:cNvSpPr>
            <a:spLocks noChangeArrowheads="1"/>
          </p:cNvSpPr>
          <p:nvPr/>
        </p:nvSpPr>
        <p:spPr bwMode="auto">
          <a:xfrm>
            <a:off x="4444949" y="4213447"/>
            <a:ext cx="4070401" cy="406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1868" r="5411" b="9615"/>
          <a:stretch>
            <a:fillRect/>
          </a:stretch>
        </p:blipFill>
        <p:spPr bwMode="auto">
          <a:xfrm>
            <a:off x="1457280" y="5465377"/>
            <a:ext cx="14017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9" name="Rectangle 8"/>
          <p:cNvSpPr>
            <a:spLocks noChangeArrowheads="1"/>
          </p:cNvSpPr>
          <p:nvPr/>
        </p:nvSpPr>
        <p:spPr bwMode="auto">
          <a:xfrm>
            <a:off x="2859043" y="5495539"/>
            <a:ext cx="4813300" cy="40481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 dirty="0"/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93" y="2365989"/>
            <a:ext cx="3730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" name="Rectangle 12"/>
          <p:cNvSpPr>
            <a:spLocks noChangeArrowheads="1"/>
          </p:cNvSpPr>
          <p:nvPr/>
        </p:nvSpPr>
        <p:spPr bwMode="auto">
          <a:xfrm>
            <a:off x="833437" y="4625885"/>
            <a:ext cx="1735138" cy="406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 useBgFill="1">
        <p:nvSpPr>
          <p:cNvPr id="14" name="Rectangle 13"/>
          <p:cNvSpPr>
            <a:spLocks noChangeArrowheads="1"/>
          </p:cNvSpPr>
          <p:nvPr/>
        </p:nvSpPr>
        <p:spPr bwMode="auto">
          <a:xfrm>
            <a:off x="4403118" y="2966064"/>
            <a:ext cx="4678362" cy="7858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9137" r="6113"/>
          <a:stretch>
            <a:fillRect/>
          </a:stretch>
        </p:blipFill>
        <p:spPr bwMode="auto">
          <a:xfrm>
            <a:off x="7052655" y="3161327"/>
            <a:ext cx="292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17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23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72718" y="5642616"/>
            <a:ext cx="274857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input rendering (8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7.13 secs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832210" y="5642616"/>
            <a:ext cx="222959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smtClean="0"/>
              <a:t>RPF </a:t>
            </a:r>
            <a:r>
              <a:rPr lang="en-US" altLang="en-US" sz="1800" dirty="0"/>
              <a:t>(8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4.9 mins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06" y="1460561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06" y="1460561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Result: Chess scene (</a:t>
            </a:r>
            <a:r>
              <a:rPr lang="en-US" altLang="en-US" dirty="0" err="1" smtClean="0"/>
              <a:t>DoF</a:t>
            </a:r>
            <a:r>
              <a:rPr lang="en-US" altLang="en-US" dirty="0" smtClean="0"/>
              <a:t> + area light)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83" y="1460561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764599" y="5650551"/>
            <a:ext cx="258576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reference (8,192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1.2 </a:t>
            </a:r>
            <a:r>
              <a:rPr lang="en-US" altLang="en-US" sz="1800" dirty="0" err="1">
                <a:solidFill>
                  <a:srgbClr val="FFC000"/>
                </a:solidFill>
              </a:rPr>
              <a:t>hrs</a:t>
            </a:r>
            <a:endParaRPr lang="en-US" altLang="en-US" sz="18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7124" y="1462605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18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38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04238" y="5588000"/>
            <a:ext cx="268832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À-</a:t>
            </a:r>
            <a:r>
              <a:rPr lang="en-US" altLang="en-US" sz="1800" dirty="0" err="1"/>
              <a:t>Trous</a:t>
            </a:r>
            <a:r>
              <a:rPr lang="en-US" altLang="en-US" sz="1800" dirty="0"/>
              <a:t> filter (8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err="1"/>
              <a:t>Dammertz</a:t>
            </a:r>
            <a:r>
              <a:rPr lang="en-US" altLang="en-US" sz="1800" dirty="0"/>
              <a:t> et al. [2010]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00" y="1461600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00" y="1461600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800951" y="5711825"/>
            <a:ext cx="229489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our result (8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  <p:sp>
        <p:nvSpPr>
          <p:cNvPr id="727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Result: Chess </a:t>
            </a:r>
            <a:r>
              <a:rPr lang="en-US" altLang="en-US" dirty="0" smtClean="0"/>
              <a:t>scene (</a:t>
            </a:r>
            <a:r>
              <a:rPr lang="en-US" altLang="en-US" dirty="0" err="1" smtClean="0"/>
              <a:t>DoF</a:t>
            </a:r>
            <a:r>
              <a:rPr lang="en-US" altLang="en-US" dirty="0" smtClean="0"/>
              <a:t> + area light)</a:t>
            </a:r>
          </a:p>
        </p:txBody>
      </p:sp>
      <p:pic>
        <p:nvPicPr>
          <p:cNvPr id="727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00" y="1461600"/>
            <a:ext cx="2880000" cy="38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2" name="TextBox 5"/>
          <p:cNvSpPr txBox="1">
            <a:spLocks noChangeArrowheads="1"/>
          </p:cNvSpPr>
          <p:nvPr/>
        </p:nvSpPr>
        <p:spPr bwMode="auto">
          <a:xfrm>
            <a:off x="4812033" y="5713093"/>
            <a:ext cx="249353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reference (8,192 </a:t>
            </a:r>
            <a:r>
              <a:rPr lang="en-US" altLang="en-US" sz="1800" dirty="0" err="1" smtClean="0"/>
              <a:t>spp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8518" y="1461600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19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95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Brief review for previous talk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571"/>
            <a:ext cx="8190610" cy="4707392"/>
          </a:xfrm>
        </p:spPr>
        <p:txBody>
          <a:bodyPr/>
          <a:lstStyle/>
          <a:p>
            <a:r>
              <a:rPr lang="en-US" altLang="ko-KR" dirty="0" smtClean="0"/>
              <a:t>Photo-realistic Renderings for Machines (SHK)</a:t>
            </a:r>
          </a:p>
          <a:p>
            <a:pPr lvl="1"/>
            <a:r>
              <a:rPr lang="en-US" altLang="ko-KR" dirty="0" smtClean="0"/>
              <a:t>Stochastic sampling strategies</a:t>
            </a:r>
          </a:p>
          <a:p>
            <a:pPr lvl="1"/>
            <a:r>
              <a:rPr lang="en-US" altLang="ko-KR" dirty="0" smtClean="0"/>
              <a:t>Gaussian jittered sampling</a:t>
            </a:r>
          </a:p>
          <a:p>
            <a:pPr lvl="1"/>
            <a:r>
              <a:rPr lang="en-US" altLang="ko-KR" dirty="0" smtClean="0"/>
              <a:t>Application: Viewpoint estimation in images</a:t>
            </a:r>
            <a:endParaRPr lang="en-US" altLang="ko-KR" dirty="0"/>
          </a:p>
          <a:p>
            <a:pPr lvl="2"/>
            <a:r>
              <a:rPr lang="en-US" altLang="ko-KR" dirty="0" smtClean="0"/>
              <a:t>CNN</a:t>
            </a:r>
          </a:p>
          <a:p>
            <a:endParaRPr lang="en-US" altLang="ko-KR" dirty="0"/>
          </a:p>
          <a:p>
            <a:r>
              <a:rPr lang="en-US" altLang="ko-KR" dirty="0" smtClean="0"/>
              <a:t>Physically-Based Real-Time Lens Flare Rendering (KHL)</a:t>
            </a:r>
          </a:p>
          <a:p>
            <a:pPr lvl="1"/>
            <a:r>
              <a:rPr lang="en-US" altLang="ko-KR" dirty="0" smtClean="0"/>
              <a:t>Ghost, Flare (Star, Rings)</a:t>
            </a:r>
          </a:p>
          <a:p>
            <a:pPr lvl="1"/>
            <a:r>
              <a:rPr lang="en-US" altLang="ko-KR" dirty="0" smtClean="0"/>
              <a:t>Acceleration and approximation of lens </a:t>
            </a:r>
            <a:r>
              <a:rPr lang="en-US" altLang="ko-KR" dirty="0"/>
              <a:t>f</a:t>
            </a:r>
            <a:r>
              <a:rPr lang="en-US" altLang="ko-KR" dirty="0" smtClean="0"/>
              <a:t>lare</a:t>
            </a:r>
          </a:p>
          <a:p>
            <a:pPr lvl="1"/>
            <a:r>
              <a:rPr lang="en-US" altLang="ko-KR" dirty="0" smtClean="0"/>
              <a:t>Practical approach: Linearization</a:t>
            </a:r>
            <a:endParaRPr lang="ko-KR" alt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908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Result: Toy </a:t>
            </a:r>
            <a:r>
              <a:rPr lang="en-US" altLang="en-US" dirty="0" smtClean="0"/>
              <a:t>Gyro scene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160303"/>
            <a:ext cx="4596465" cy="258485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846513"/>
            <a:ext cx="4596465" cy="258635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093914" y="6091555"/>
            <a:ext cx="4605990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reference (8,192 samples/pixel)  </a:t>
            </a:r>
            <a:r>
              <a:rPr lang="en-US" altLang="en-US" sz="1800" dirty="0">
                <a:solidFill>
                  <a:srgbClr val="FFC000"/>
                </a:solidFill>
              </a:rPr>
              <a:t>20 </a:t>
            </a:r>
            <a:r>
              <a:rPr lang="en-US" altLang="en-US" sz="1800" dirty="0" err="1">
                <a:solidFill>
                  <a:srgbClr val="FFC000"/>
                </a:solidFill>
              </a:rPr>
              <a:t>hrs</a:t>
            </a:r>
            <a:endParaRPr lang="en-US" altLang="en-US" sz="1800" dirty="0">
              <a:solidFill>
                <a:srgbClr val="FFC000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093914" y="3404085"/>
            <a:ext cx="4605990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  </a:t>
            </a:r>
            <a:r>
              <a:rPr lang="en-US" altLang="en-US" sz="1800">
                <a:solidFill>
                  <a:srgbClr val="FFC000"/>
                </a:solidFill>
              </a:rPr>
              <a:t>76 secs</a:t>
            </a:r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160303"/>
            <a:ext cx="4596465" cy="258485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93914" y="3404085"/>
            <a:ext cx="4605990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our result (8 samples/pixel)  </a:t>
            </a:r>
            <a:r>
              <a:rPr lang="en-US" altLang="en-US" sz="1800" dirty="0">
                <a:solidFill>
                  <a:srgbClr val="FFC000"/>
                </a:solidFill>
              </a:rPr>
              <a:t>15.9 mins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93913" y="1150778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>
                <a:solidFill>
                  <a:schemeClr val="bg2"/>
                </a:solidFill>
              </a:rPr>
              <a:t>scene by </a:t>
            </a:r>
            <a:r>
              <a:rPr lang="en-US" altLang="en-US" sz="1000" i="1" dirty="0" err="1" smtClean="0">
                <a:solidFill>
                  <a:schemeClr val="bg2"/>
                </a:solidFill>
              </a:rPr>
              <a:t>Jesper</a:t>
            </a:r>
            <a:r>
              <a:rPr lang="en-US" altLang="en-US" sz="1000" i="1" dirty="0" smtClean="0">
                <a:solidFill>
                  <a:schemeClr val="bg2"/>
                </a:solidFill>
              </a:rPr>
              <a:t> Lloyd</a:t>
            </a:r>
            <a:endParaRPr lang="en-US" altLang="en-US" sz="1000" i="1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20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2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716173" y="6051550"/>
            <a:ext cx="7705260" cy="590550"/>
          </a:xfrm>
          <a:prstGeom prst="rect">
            <a:avLst/>
          </a:prstGeom>
          <a:solidFill>
            <a:srgbClr val="1C1C1C">
              <a:alpha val="9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3413" y="6049648"/>
            <a:ext cx="38258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15 secs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35000" y="6052823"/>
            <a:ext cx="38258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1.7 mins</a:t>
            </a:r>
          </a:p>
        </p:txBody>
      </p:sp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Result: Robots </a:t>
            </a:r>
            <a:r>
              <a:rPr lang="en-US" altLang="en-US" dirty="0" smtClean="0"/>
              <a:t>scene</a:t>
            </a:r>
          </a:p>
        </p:txBody>
      </p:sp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425950" y="6060760"/>
            <a:ext cx="38258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4 hours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85825" y="1042673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>
                <a:solidFill>
                  <a:schemeClr val="bg2"/>
                </a:solidFill>
              </a:rPr>
              <a:t>scene by </a:t>
            </a:r>
            <a:r>
              <a:rPr lang="en-US" altLang="en-US" sz="1000" i="1" dirty="0" err="1" smtClean="0">
                <a:solidFill>
                  <a:schemeClr val="bg2"/>
                </a:solidFill>
              </a:rPr>
              <a:t>Jesper</a:t>
            </a:r>
            <a:r>
              <a:rPr lang="en-US" altLang="en-US" sz="1000" i="1" dirty="0" smtClean="0">
                <a:solidFill>
                  <a:schemeClr val="bg2"/>
                </a:solidFill>
              </a:rPr>
              <a:t> Lloyd</a:t>
            </a:r>
            <a:endParaRPr lang="en-US" altLang="en-US" sz="1000" i="1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21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2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172633"/>
            <a:ext cx="4587990" cy="258046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169458"/>
            <a:ext cx="4593308" cy="25836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9" y="3833813"/>
            <a:ext cx="4589578" cy="258657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Result: San </a:t>
            </a:r>
            <a:r>
              <a:rPr lang="en-US" altLang="en-US" dirty="0" smtClean="0"/>
              <a:t>Miguel scene</a:t>
            </a:r>
          </a:p>
        </p:txBody>
      </p:sp>
      <p:sp>
        <p:nvSpPr>
          <p:cNvPr id="86022" name="TextBox 5"/>
          <p:cNvSpPr txBox="1">
            <a:spLocks noChangeArrowheads="1"/>
          </p:cNvSpPr>
          <p:nvPr/>
        </p:nvSpPr>
        <p:spPr bwMode="auto">
          <a:xfrm>
            <a:off x="2000251" y="6079079"/>
            <a:ext cx="4597515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  </a:t>
            </a:r>
            <a:r>
              <a:rPr lang="en-US" altLang="en-US" sz="1800">
                <a:solidFill>
                  <a:srgbClr val="FFC000"/>
                </a:solidFill>
              </a:rPr>
              <a:t>24.3 hrs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000251" y="3411789"/>
            <a:ext cx="4597515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 </a:t>
            </a:r>
            <a:r>
              <a:rPr lang="en-US" altLang="en-US" sz="1800">
                <a:solidFill>
                  <a:srgbClr val="FFC000"/>
                </a:solidFill>
              </a:rPr>
              <a:t>1.8 mins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000251" y="3413049"/>
            <a:ext cx="4597516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  </a:t>
            </a:r>
            <a:r>
              <a:rPr lang="en-US" altLang="en-US" sz="1800">
                <a:solidFill>
                  <a:srgbClr val="FFC000"/>
                </a:solidFill>
              </a:rPr>
              <a:t>14.8 mins</a:t>
            </a:r>
          </a:p>
        </p:txBody>
      </p:sp>
      <p:sp>
        <p:nvSpPr>
          <p:cNvPr id="86025" name="TextBox 5"/>
          <p:cNvSpPr txBox="1">
            <a:spLocks noChangeArrowheads="1"/>
          </p:cNvSpPr>
          <p:nvPr/>
        </p:nvSpPr>
        <p:spPr bwMode="auto">
          <a:xfrm>
            <a:off x="7002463" y="3448050"/>
            <a:ext cx="19780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dirty="0">
                <a:solidFill>
                  <a:srgbClr val="FFC000"/>
                </a:solidFill>
              </a:rPr>
              <a:t>speed up of 100x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6599" y="1158345"/>
            <a:ext cx="1736726" cy="230832"/>
          </a:xfrm>
          <a:prstGeom prst="rect">
            <a:avLst/>
          </a:prstGeom>
          <a:solidFill>
            <a:schemeClr val="bg2">
              <a:alpha val="4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M. Leal </a:t>
            </a:r>
            <a:r>
              <a:rPr lang="en-US" altLang="en-US" sz="1000" i="1" dirty="0" err="1" smtClean="0"/>
              <a:t>Llaguno</a:t>
            </a:r>
            <a:endParaRPr lang="en-US" alt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22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1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60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MSE comparison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 algn="ctr">
              <a:buNone/>
            </a:pP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28" y="1959910"/>
            <a:ext cx="4316115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4" y="1959910"/>
            <a:ext cx="3193044" cy="3240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23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16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Non-Local Means Filtering (NLM)</a:t>
            </a:r>
            <a:endParaRPr lang="ko-KR" alt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24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13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Non-Local Means Filtering (NLM) (1/2)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NLM is suggested by </a:t>
            </a:r>
            <a:r>
              <a:rPr lang="en-US" altLang="ko-KR" dirty="0" err="1" smtClean="0"/>
              <a:t>Buades</a:t>
            </a:r>
            <a:r>
              <a:rPr lang="en-US" altLang="ko-KR" dirty="0" smtClean="0"/>
              <a:t> et al. in 2005.</a:t>
            </a:r>
          </a:p>
          <a:p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29" y="2855570"/>
            <a:ext cx="3317135" cy="3321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73503" y="2080003"/>
                <a:ext cx="3488583" cy="702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ko-KR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𝑁𝑒𝑎𝑟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03" y="2080003"/>
                <a:ext cx="3488583" cy="7026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6529" y="2865124"/>
            <a:ext cx="1736726" cy="230832"/>
          </a:xfrm>
          <a:prstGeom prst="rect">
            <a:avLst/>
          </a:prstGeom>
          <a:solidFill>
            <a:schemeClr val="bg2">
              <a:alpha val="4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Buades</a:t>
            </a:r>
            <a:r>
              <a:rPr lang="en-US" altLang="en-US" sz="1000" i="1" dirty="0" smtClean="0"/>
              <a:t> et al.</a:t>
            </a:r>
            <a:endParaRPr lang="en-US" altLang="en-US" sz="1000" i="1" dirty="0"/>
          </a:p>
        </p:txBody>
      </p:sp>
      <p:sp>
        <p:nvSpPr>
          <p:cNvPr id="10" name="Rectangle 9"/>
          <p:cNvSpPr/>
          <p:nvPr/>
        </p:nvSpPr>
        <p:spPr>
          <a:xfrm>
            <a:off x="3671254" y="2247711"/>
            <a:ext cx="790832" cy="2965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583784" y="2211326"/>
            <a:ext cx="326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 smtClean="0">
                <a:solidFill>
                  <a:srgbClr val="FFC000"/>
                </a:solidFill>
              </a:rPr>
              <a:t>Variance-dependent</a:t>
            </a:r>
            <a:r>
              <a:rPr lang="en-US" altLang="ko-KR" dirty="0" smtClean="0">
                <a:solidFill>
                  <a:srgbClr val="FFC000"/>
                </a:solidFill>
              </a:rPr>
              <a:t> term</a:t>
            </a:r>
            <a:endParaRPr lang="ko-KR" altLang="en-US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2250" y="3101331"/>
                <a:ext cx="4154279" cy="576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0, 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𝑑𝑖𝑠𝑡𝑎𝑛𝑐𝑒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 −2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ko-KR" altLang="en-US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altLang="ko-KR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ko-KR" i="1" dirty="0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ko-KR" altLang="en-US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ko-KR" b="0" i="1" dirty="0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fName>
                            <m:e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50" y="3101331"/>
                <a:ext cx="4154279" cy="5763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16909" y="4475210"/>
                <a:ext cx="27467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𝐻𝑖𝑔h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ko-KR" alt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𝑆𝑚𝑎𝑙𝑙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altLang="ko-K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𝐿𝑜𝑤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ko-KR" alt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𝐿𝑎𝑟𝑔𝑒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909" y="4475210"/>
                <a:ext cx="2746713" cy="646331"/>
              </a:xfrm>
              <a:prstGeom prst="rect">
                <a:avLst/>
              </a:prstGeom>
              <a:blipFill rotWithShape="0">
                <a:blip r:embed="rId6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25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88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Non-Local Means Filtering (NLM) </a:t>
            </a:r>
            <a:r>
              <a:rPr lang="en-US" altLang="ko-KR" dirty="0" smtClean="0"/>
              <a:t>(2/2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Original Non-Local Means Filter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Modified NLM (Symmetric Distance)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2223" y="2268480"/>
                <a:ext cx="6407267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𝑐𝑜𝑙𝑜𝑟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𝑐𝑜𝑙𝑜𝑟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−(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23" y="2268480"/>
                <a:ext cx="6407267" cy="6024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92223" y="4292409"/>
                <a:ext cx="6407267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altLang="ko-KR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𝑐𝑜𝑙𝑜𝑟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𝑐𝑜𝑙𝑜𝑟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ko-KR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−(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ko-KR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ko-KR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23" y="4292409"/>
                <a:ext cx="6407267" cy="6024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26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61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Original vs Modified NLM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318"/>
          <a:stretch/>
        </p:blipFill>
        <p:spPr>
          <a:xfrm>
            <a:off x="1123951" y="1728787"/>
            <a:ext cx="1773761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453"/>
          <a:stretch/>
        </p:blipFill>
        <p:spPr>
          <a:xfrm>
            <a:off x="3682619" y="1728787"/>
            <a:ext cx="1778761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287" y="1728787"/>
            <a:ext cx="1794721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62" y="3019425"/>
            <a:ext cx="691875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09" y="3019425"/>
            <a:ext cx="691875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" r="877" b="1739"/>
          <a:stretch/>
        </p:blipFill>
        <p:spPr>
          <a:xfrm>
            <a:off x="3682619" y="4311038"/>
            <a:ext cx="1800000" cy="18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r="780" b="664"/>
          <a:stretch/>
        </p:blipFill>
        <p:spPr>
          <a:xfrm>
            <a:off x="6246287" y="4311038"/>
            <a:ext cx="1797892" cy="18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12216" y="380007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MSE: 0.122E-3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73244" y="380007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MSE: 0.034E-3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40428" y="380007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MSE: 2.546E-3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27724" y="1306247"/>
            <a:ext cx="11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Noisy data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24000" y="130624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Original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52396" y="1306247"/>
            <a:ext cx="118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Symmetric</a:t>
            </a:r>
            <a:endParaRPr lang="ko-KR" alt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27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87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33" y="2903220"/>
            <a:ext cx="2848846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13" b="293"/>
          <a:stretch/>
        </p:blipFill>
        <p:spPr>
          <a:xfrm>
            <a:off x="761212" y="1463220"/>
            <a:ext cx="4320000" cy="433589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5"/>
          <a:srcRect b="513"/>
          <a:stretch/>
        </p:blipFill>
        <p:spPr>
          <a:xfrm>
            <a:off x="761212" y="1471166"/>
            <a:ext cx="4320000" cy="4320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6"/>
          <a:srcRect b="513"/>
          <a:stretch/>
        </p:blipFill>
        <p:spPr>
          <a:xfrm>
            <a:off x="761212" y="1471166"/>
            <a:ext cx="4320000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37072" y="5935620"/>
                <a:ext cx="2376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ko-KR" dirty="0" smtClean="0"/>
                  <a:t> , MSE: 2.292E-3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072" y="5935620"/>
                <a:ext cx="237622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0000" r="-2051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37072" y="5935620"/>
                <a:ext cx="2376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altLang="ko-KR" dirty="0" smtClean="0"/>
                  <a:t> , MSE: 1.809E-3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072" y="5935620"/>
                <a:ext cx="237622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2051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21207" y="5935620"/>
                <a:ext cx="2376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altLang="ko-KR" dirty="0" smtClean="0"/>
                  <a:t> , MSE: 1.722E-3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07" y="5935620"/>
                <a:ext cx="237622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2051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30097" y="1993556"/>
                <a:ext cx="2010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𝑤𝑖𝑛𝑑𝑜𝑤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097" y="1993556"/>
                <a:ext cx="201003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28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5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33" y="2903220"/>
            <a:ext cx="2848846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439706" y="5916778"/>
                <a:ext cx="296863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𝑈𝑛𝑖𝑓𝑜𝑟𝑚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 64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𝑠𝑝𝑝</m:t>
                      </m:r>
                    </m:oMath>
                  </m:oMathPara>
                </a14:m>
                <a:endParaRPr lang="en-US" altLang="ko-KR" b="0" dirty="0" smtClean="0"/>
              </a:p>
              <a:p>
                <a:pPr algn="ctr"/>
                <a:r>
                  <a:rPr lang="en-US" altLang="ko-KR" dirty="0" smtClean="0"/>
                  <a:t>MSE: 0.706E-3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706" y="5916778"/>
                <a:ext cx="2968633" cy="646331"/>
              </a:xfrm>
              <a:prstGeom prst="rect">
                <a:avLst/>
              </a:prstGeom>
              <a:blipFill rotWithShape="0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22457" y="5938513"/>
                <a:ext cx="300313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 (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𝑖𝑙𝑎𝑡𝑒𝑟𝑎𝑙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𝐹𝑖𝑙𝑡𝑒𝑟𝑖𝑛𝑔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b="0" dirty="0" smtClean="0"/>
              </a:p>
              <a:p>
                <a:pPr algn="ctr"/>
                <a:r>
                  <a:rPr lang="en-US" altLang="ko-KR" dirty="0" smtClean="0"/>
                  <a:t>MSE: 0.786E-3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57" y="5938513"/>
                <a:ext cx="3003130" cy="646331"/>
              </a:xfrm>
              <a:prstGeom prst="rect">
                <a:avLst/>
              </a:prstGeom>
              <a:blipFill rotWithShape="0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21797" y="6055277"/>
                <a:ext cx="22044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altLang="ko-KR" dirty="0" smtClean="0"/>
                  <a:t> , MSE: 0.218E-3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797" y="6055277"/>
                <a:ext cx="220445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r="-2216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30097" y="1993556"/>
                <a:ext cx="2010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𝑝𝑎𝑡𝑐h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097" y="1993556"/>
                <a:ext cx="201003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/>
          </p:cNvPicPr>
          <p:nvPr/>
        </p:nvPicPr>
        <p:blipFill rotWithShape="1">
          <a:blip r:embed="rId8"/>
          <a:srcRect r="257"/>
          <a:stretch/>
        </p:blipFill>
        <p:spPr>
          <a:xfrm>
            <a:off x="770353" y="1453888"/>
            <a:ext cx="4320000" cy="4320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76683" y="1453888"/>
            <a:ext cx="4320000" cy="4320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10"/>
          <a:srcRect r="782"/>
          <a:stretch/>
        </p:blipFill>
        <p:spPr>
          <a:xfrm>
            <a:off x="764023" y="1453888"/>
            <a:ext cx="4320000" cy="43200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29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56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Objectives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Understand the high-level concept of</a:t>
            </a:r>
          </a:p>
          <a:p>
            <a:pPr lvl="1"/>
            <a:r>
              <a:rPr lang="en-US" altLang="ko-KR" dirty="0" smtClean="0"/>
              <a:t>Random Parameter Filtering (RPF)</a:t>
            </a:r>
          </a:p>
          <a:p>
            <a:pPr lvl="1"/>
            <a:r>
              <a:rPr lang="en-US" altLang="ko-KR" dirty="0" smtClean="0"/>
              <a:t>Non-Local Means Filtering (NLM)</a:t>
            </a:r>
          </a:p>
          <a:p>
            <a:pPr marL="457200" lvl="1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Compare the characteristics of RPF and NLM.</a:t>
            </a:r>
          </a:p>
          <a:p>
            <a:pPr lvl="1"/>
            <a:r>
              <a:rPr lang="en-US" altLang="ko-KR" dirty="0" smtClean="0"/>
              <a:t>Error metric</a:t>
            </a:r>
          </a:p>
          <a:p>
            <a:pPr lvl="1"/>
            <a:r>
              <a:rPr lang="en-US" altLang="ko-KR" dirty="0" smtClean="0"/>
              <a:t>Filtering method</a:t>
            </a:r>
          </a:p>
          <a:p>
            <a:pPr lvl="1"/>
            <a:r>
              <a:rPr lang="en-US" altLang="ko-KR" dirty="0" smtClean="0"/>
              <a:t>Pros and cons</a:t>
            </a:r>
            <a:endParaRPr lang="ko-KR" alt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78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1" dirty="0" smtClean="0"/>
              <a:t>RPF vs NLM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pros</a:t>
            </a:r>
            <a:r>
              <a:rPr lang="en-US" altLang="ko-KR" dirty="0" smtClean="0"/>
              <a:t> and </a:t>
            </a:r>
            <a:r>
              <a:rPr lang="en-US" altLang="ko-KR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cons</a:t>
            </a:r>
          </a:p>
          <a:p>
            <a:pPr lvl="1"/>
            <a:r>
              <a:rPr lang="en-US" altLang="ko-KR" i="1" dirty="0" smtClean="0"/>
              <a:t>RPF</a:t>
            </a:r>
            <a:r>
              <a:rPr lang="en-US" altLang="ko-KR" dirty="0" smtClean="0"/>
              <a:t> is </a:t>
            </a:r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fast</a:t>
            </a:r>
            <a:r>
              <a:rPr lang="en-US" altLang="ko-KR" dirty="0" smtClean="0"/>
              <a:t> and </a:t>
            </a:r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naturally handles noisy features</a:t>
            </a:r>
            <a:r>
              <a:rPr lang="en-US" altLang="ko-KR" dirty="0" smtClean="0"/>
              <a:t> but the complexity of the algorithm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is dependent on # samples</a:t>
            </a:r>
            <a:r>
              <a:rPr lang="en-US" altLang="ko-KR" dirty="0" smtClean="0"/>
              <a:t>.</a:t>
            </a:r>
          </a:p>
          <a:p>
            <a:pPr lvl="1"/>
            <a:r>
              <a:rPr lang="en-US" altLang="ko-KR" i="1" dirty="0" smtClean="0"/>
              <a:t>RPF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does not try to minimize the output error </a:t>
            </a:r>
            <a:r>
              <a:rPr lang="en-US" altLang="ko-KR" dirty="0" smtClean="0"/>
              <a:t>directly</a:t>
            </a:r>
            <a:r>
              <a:rPr lang="en-US" altLang="ko-KR" i="1" dirty="0" smtClean="0"/>
              <a:t>.</a:t>
            </a:r>
            <a:endParaRPr lang="en-US" altLang="ko-KR" dirty="0" smtClean="0"/>
          </a:p>
          <a:p>
            <a:pPr lvl="1"/>
            <a:r>
              <a:rPr lang="en-US" altLang="ko-KR" i="1" dirty="0" smtClean="0"/>
              <a:t>NLM</a:t>
            </a:r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outperforms RPF</a:t>
            </a:r>
            <a:r>
              <a:rPr lang="en-US" altLang="ko-KR" dirty="0" smtClean="0"/>
              <a:t> for typical cases because it selects filters according to error estimation.</a:t>
            </a:r>
          </a:p>
          <a:p>
            <a:pPr lvl="1"/>
            <a:r>
              <a:rPr lang="en-US" altLang="ko-KR" i="1" dirty="0" smtClean="0"/>
              <a:t>NLM</a:t>
            </a:r>
            <a:r>
              <a:rPr lang="en-US" altLang="ko-KR" dirty="0" smtClean="0"/>
              <a:t> is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inefficient</a:t>
            </a:r>
            <a:r>
              <a:rPr lang="en-US" altLang="ko-KR" dirty="0" smtClean="0"/>
              <a:t> when noise comes from a small subset of the sampling domain (brute-force sampling).</a:t>
            </a:r>
          </a:p>
          <a:p>
            <a:pPr lvl="1"/>
            <a:r>
              <a:rPr lang="en-US" altLang="ko-KR" i="1" dirty="0" smtClean="0"/>
              <a:t>NLM</a:t>
            </a:r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does not keep geometry or texture detail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i="1" dirty="0"/>
          </a:p>
          <a:p>
            <a:pPr lvl="1"/>
            <a:endParaRPr lang="ko-KR" altLang="en-US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44784"/>
              </p:ext>
            </p:extLst>
          </p:nvPr>
        </p:nvGraphicFramePr>
        <p:xfrm>
          <a:off x="732652" y="1387191"/>
          <a:ext cx="7678696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9056"/>
                <a:gridCol w="2229880"/>
                <a:gridCol w="2229880"/>
                <a:gridCol w="222988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Method</a:t>
                      </a:r>
                      <a:endParaRPr lang="ko-KR" alt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Adaptive</a:t>
                      </a:r>
                      <a:endParaRPr lang="ko-KR" alt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Metric</a:t>
                      </a:r>
                      <a:endParaRPr lang="ko-KR" alt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Reconstruction</a:t>
                      </a:r>
                      <a:endParaRPr lang="ko-KR" alt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RPF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Reconstruction only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Mutual Information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Bilateral</a:t>
                      </a:r>
                      <a:r>
                        <a:rPr lang="en-US" altLang="ko-KR" baseline="0" dirty="0" smtClean="0"/>
                        <a:t> Filtering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NLM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Sampling</a:t>
                      </a:r>
                      <a:r>
                        <a:rPr lang="en-US" altLang="ko-KR" baseline="0" dirty="0" smtClean="0"/>
                        <a:t> and Reconstruction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Variance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NL-means Filtering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30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Random Parameter Filtering (RPF) uses statistical dependency between sample values and random parameters to filter MC noise.</a:t>
            </a:r>
          </a:p>
          <a:p>
            <a:endParaRPr lang="en-US" altLang="ko-KR" dirty="0"/>
          </a:p>
          <a:p>
            <a:r>
              <a:rPr lang="en-US" altLang="ko-KR" dirty="0" smtClean="0"/>
              <a:t>Non-Local Means Filtering (NLM) reduces noise by weighting all pixels in the image based on the variance. </a:t>
            </a:r>
          </a:p>
          <a:p>
            <a:endParaRPr lang="en-US" altLang="ko-KR" dirty="0"/>
          </a:p>
          <a:p>
            <a:r>
              <a:rPr lang="en-US" altLang="ko-KR" dirty="0" smtClean="0"/>
              <a:t>Both have their pros and cons.</a:t>
            </a:r>
          </a:p>
          <a:p>
            <a:pPr marL="0" indent="0">
              <a:buNone/>
            </a:pPr>
            <a:r>
              <a:rPr lang="en-US" altLang="ko-KR" dirty="0" smtClean="0"/>
              <a:t> </a:t>
            </a:r>
            <a:endParaRPr lang="en-US" altLang="ko-K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31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35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Thank you!</a:t>
            </a:r>
            <a:br>
              <a:rPr lang="en-US" altLang="ko-KR" sz="3600" dirty="0" smtClean="0"/>
            </a:br>
            <a:r>
              <a:rPr lang="en-US" altLang="ko-KR" sz="3600" dirty="0" smtClean="0"/>
              <a:t>Q &amp; A</a:t>
            </a:r>
            <a:endParaRPr lang="ko-KR" alt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32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07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Quiz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ko-KR" dirty="0" smtClean="0"/>
                  <a:t>Choose the keyword that is least related to Random Parameter Filtering (RPF).</a:t>
                </a:r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altLang="ko-KR" dirty="0" smtClean="0"/>
                  <a:t>Statistical dependency</a:t>
                </a:r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altLang="ko-KR" dirty="0"/>
                  <a:t>Adaptive </a:t>
                </a:r>
                <a:r>
                  <a:rPr lang="en-US" altLang="ko-KR" dirty="0" smtClean="0"/>
                  <a:t>sampling</a:t>
                </a:r>
                <a:endParaRPr lang="en-US" altLang="ko-KR" dirty="0"/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altLang="ko-KR" dirty="0" smtClean="0"/>
                  <a:t>Bilateral filtering</a:t>
                </a:r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altLang="ko-KR" dirty="0" smtClean="0"/>
                  <a:t>Mutual information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ko-KR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ko-KR" dirty="0" smtClean="0"/>
                  <a:t>What error metric is used in </a:t>
                </a:r>
                <a:r>
                  <a:rPr lang="en-US" altLang="ko-KR" dirty="0"/>
                  <a:t>Non-Local Means Filtering (NLM</a:t>
                </a:r>
                <a:r>
                  <a:rPr lang="en-US" altLang="ko-KR" dirty="0" smtClean="0"/>
                  <a:t>)?</a:t>
                </a:r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altLang="ko-KR" dirty="0" smtClean="0"/>
                  <a:t>MSE (SURE)		b.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/>
                  <a:t> (chi-square)</a:t>
                </a:r>
              </a:p>
              <a:p>
                <a:pPr marL="971550" lvl="1" indent="-514350">
                  <a:buFont typeface="+mj-lt"/>
                  <a:buAutoNum type="alphaLcPeriod" startAt="3"/>
                </a:pPr>
                <a:r>
                  <a:rPr lang="en-US" altLang="ko-KR" dirty="0" smtClean="0"/>
                  <a:t>Variance		d.    Mutual information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23" t="-2332" b="-12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33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61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Backup slides</a:t>
            </a:r>
            <a:endParaRPr lang="ko-KR" alt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34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51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Dual-buffer </a:t>
            </a:r>
            <a:r>
              <a:rPr lang="en-US" altLang="ko-KR" dirty="0" smtClean="0"/>
              <a:t>Filtering (will be skipped)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Objective</a:t>
            </a:r>
          </a:p>
          <a:p>
            <a:pPr lvl="1"/>
            <a:r>
              <a:rPr lang="en-US" altLang="ko-KR" dirty="0" smtClean="0"/>
              <a:t>Eliminate the correlation between the filter weights and the noise.</a:t>
            </a:r>
          </a:p>
          <a:p>
            <a:r>
              <a:rPr lang="en-US" altLang="ko-KR" dirty="0" smtClean="0"/>
              <a:t>To do so, maintain two image buffer A and B.</a:t>
            </a:r>
          </a:p>
          <a:p>
            <a:r>
              <a:rPr lang="en-US" altLang="ko-KR" dirty="0" smtClean="0"/>
              <a:t>Use them to cross filter each other.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35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15" y="3851973"/>
            <a:ext cx="5511369" cy="23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225550" y="1516063"/>
            <a:ext cx="3200400" cy="3200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25" name="Content Placeholder 2"/>
          <p:cNvSpPr>
            <a:spLocks noGrp="1"/>
          </p:cNvSpPr>
          <p:nvPr>
            <p:ph idx="1"/>
          </p:nvPr>
        </p:nvSpPr>
        <p:spPr>
          <a:xfrm>
            <a:off x="452438" y="5106988"/>
            <a:ext cx="8289925" cy="1252537"/>
          </a:xfrm>
        </p:spPr>
        <p:txBody>
          <a:bodyPr>
            <a:normAutofit lnSpcReduction="10000"/>
          </a:bodyPr>
          <a:lstStyle/>
          <a:p>
            <a:r>
              <a:rPr lang="en-US" altLang="en-US" sz="2000" dirty="0" smtClean="0"/>
              <a:t>Where            varies with respect to   , the random values for    will produce </a:t>
            </a:r>
            <a:br>
              <a:rPr lang="en-US" altLang="en-US" sz="2000" dirty="0" smtClean="0"/>
            </a:br>
            <a:r>
              <a:rPr lang="en-US" altLang="en-US" sz="2000" dirty="0" smtClean="0"/>
              <a:t>noise at the output</a:t>
            </a:r>
          </a:p>
          <a:p>
            <a:r>
              <a:rPr lang="en-US" altLang="en-US" sz="2000" dirty="0" smtClean="0"/>
              <a:t>Where            is constant with respect to   , high frequency content at the </a:t>
            </a:r>
            <a:br>
              <a:rPr lang="en-US" altLang="en-US" sz="2000" dirty="0" smtClean="0"/>
            </a:br>
            <a:r>
              <a:rPr lang="en-US" altLang="en-US" sz="2000" dirty="0" smtClean="0"/>
              <a:t>output is scene detail</a:t>
            </a:r>
          </a:p>
        </p:txBody>
      </p:sp>
      <p:sp>
        <p:nvSpPr>
          <p:cNvPr id="46084" name="Parallelogram 8"/>
          <p:cNvSpPr>
            <a:spLocks noChangeArrowheads="1"/>
          </p:cNvSpPr>
          <p:nvPr/>
        </p:nvSpPr>
        <p:spPr bwMode="auto">
          <a:xfrm rot="10800000">
            <a:off x="1731963" y="1543050"/>
            <a:ext cx="2028825" cy="3178175"/>
          </a:xfrm>
          <a:prstGeom prst="parallelogram">
            <a:avLst>
              <a:gd name="adj" fmla="val 7080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6085" name="Rectangle 61"/>
          <p:cNvSpPr>
            <a:spLocks noChangeArrowheads="1"/>
          </p:cNvSpPr>
          <p:nvPr/>
        </p:nvSpPr>
        <p:spPr bwMode="auto">
          <a:xfrm>
            <a:off x="3070225" y="1511300"/>
            <a:ext cx="444500" cy="3203575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162300" y="4192588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6087" name="Oval 65"/>
          <p:cNvSpPr>
            <a:spLocks noChangeArrowheads="1"/>
          </p:cNvSpPr>
          <p:nvPr/>
        </p:nvSpPr>
        <p:spPr bwMode="auto">
          <a:xfrm>
            <a:off x="3228975" y="1743075"/>
            <a:ext cx="88900" cy="88900"/>
          </a:xfrm>
          <a:prstGeom prst="ellipse">
            <a:avLst/>
          </a:prstGeom>
          <a:solidFill>
            <a:srgbClr val="A50021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6088" name="Oval 66"/>
          <p:cNvSpPr>
            <a:spLocks noChangeArrowheads="1"/>
          </p:cNvSpPr>
          <p:nvPr/>
        </p:nvSpPr>
        <p:spPr bwMode="auto">
          <a:xfrm>
            <a:off x="3121025" y="2613025"/>
            <a:ext cx="88900" cy="88900"/>
          </a:xfrm>
          <a:prstGeom prst="ellipse">
            <a:avLst/>
          </a:prstGeom>
          <a:solidFill>
            <a:srgbClr val="A50021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359150" y="29448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46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6093" r="1685" b="6345"/>
          <a:stretch>
            <a:fillRect/>
          </a:stretch>
        </p:blipFill>
        <p:spPr bwMode="auto">
          <a:xfrm>
            <a:off x="4889500" y="1993900"/>
            <a:ext cx="340836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Simple illustration</a:t>
            </a:r>
          </a:p>
        </p:txBody>
      </p:sp>
      <p:pic>
        <p:nvPicPr>
          <p:cNvPr id="3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1" t="38422" r="20316" b="39476"/>
          <a:stretch>
            <a:fillRect/>
          </a:stretch>
        </p:blipFill>
        <p:spPr bwMode="auto">
          <a:xfrm>
            <a:off x="1499345" y="5119604"/>
            <a:ext cx="639960" cy="25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4428625" y="5122863"/>
            <a:ext cx="127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6994748" y="5122863"/>
            <a:ext cx="127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1" t="38422" r="20316" b="39476"/>
          <a:stretch>
            <a:fillRect/>
          </a:stretch>
        </p:blipFill>
        <p:spPr bwMode="auto">
          <a:xfrm>
            <a:off x="1485418" y="5745722"/>
            <a:ext cx="656117" cy="2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4915138" y="5745722"/>
            <a:ext cx="12858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61"/>
          <p:cNvSpPr>
            <a:spLocks noChangeArrowheads="1"/>
          </p:cNvSpPr>
          <p:nvPr/>
        </p:nvSpPr>
        <p:spPr bwMode="auto">
          <a:xfrm>
            <a:off x="1231900" y="1522413"/>
            <a:ext cx="444500" cy="3203575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74813" y="1495425"/>
            <a:ext cx="2292350" cy="3244850"/>
            <a:chOff x="1363387" y="2358095"/>
            <a:chExt cx="2292388" cy="3243290"/>
          </a:xfrm>
        </p:grpSpPr>
        <p:cxnSp>
          <p:nvCxnSpPr>
            <p:cNvPr id="45099" name="Straight Connector 17"/>
            <p:cNvCxnSpPr>
              <a:cxnSpLocks noChangeShapeType="1"/>
            </p:cNvCxnSpPr>
            <p:nvPr/>
          </p:nvCxnSpPr>
          <p:spPr bwMode="auto">
            <a:xfrm>
              <a:off x="1363387" y="23708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0" name="Straight Connector 18"/>
            <p:cNvCxnSpPr>
              <a:cxnSpLocks noChangeShapeType="1"/>
            </p:cNvCxnSpPr>
            <p:nvPr/>
          </p:nvCxnSpPr>
          <p:spPr bwMode="auto">
            <a:xfrm>
              <a:off x="1827887" y="2369958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1" name="Straight Connector 19"/>
            <p:cNvCxnSpPr>
              <a:cxnSpLocks noChangeShapeType="1"/>
            </p:cNvCxnSpPr>
            <p:nvPr/>
          </p:nvCxnSpPr>
          <p:spPr bwMode="auto">
            <a:xfrm>
              <a:off x="2286912" y="2369045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2" name="Straight Connector 20"/>
            <p:cNvCxnSpPr>
              <a:cxnSpLocks noChangeShapeType="1"/>
            </p:cNvCxnSpPr>
            <p:nvPr/>
          </p:nvCxnSpPr>
          <p:spPr bwMode="auto">
            <a:xfrm>
              <a:off x="2746850" y="2358095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3" name="Straight Connector 21"/>
            <p:cNvCxnSpPr>
              <a:cxnSpLocks noChangeShapeType="1"/>
            </p:cNvCxnSpPr>
            <p:nvPr/>
          </p:nvCxnSpPr>
          <p:spPr bwMode="auto">
            <a:xfrm>
              <a:off x="3201313" y="23635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4" name="Straight Connector 22"/>
            <p:cNvCxnSpPr>
              <a:cxnSpLocks noChangeShapeType="1"/>
            </p:cNvCxnSpPr>
            <p:nvPr/>
          </p:nvCxnSpPr>
          <p:spPr bwMode="auto">
            <a:xfrm>
              <a:off x="3655775" y="23635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879475" y="1008063"/>
            <a:ext cx="3854450" cy="4114800"/>
            <a:chOff x="567558" y="2224277"/>
            <a:chExt cx="3854813" cy="4114238"/>
          </a:xfrm>
        </p:grpSpPr>
        <p:cxnSp>
          <p:nvCxnSpPr>
            <p:cNvPr id="45086" name="Straight Arrow Connector 28"/>
            <p:cNvCxnSpPr>
              <a:cxnSpLocks noChangeShapeType="1"/>
            </p:cNvCxnSpPr>
            <p:nvPr/>
          </p:nvCxnSpPr>
          <p:spPr bwMode="auto">
            <a:xfrm>
              <a:off x="919875" y="5936305"/>
              <a:ext cx="3502496" cy="0"/>
            </a:xfrm>
            <a:prstGeom prst="straightConnector1">
              <a:avLst/>
            </a:prstGeom>
            <a:noFill/>
            <a:ln w="50800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7" name="TextBox 31"/>
            <p:cNvSpPr txBox="1">
              <a:spLocks noChangeArrowheads="1"/>
            </p:cNvSpPr>
            <p:nvPr/>
          </p:nvSpPr>
          <p:spPr bwMode="auto">
            <a:xfrm>
              <a:off x="3886867" y="5913065"/>
              <a:ext cx="357188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i="1"/>
                <a:t>x</a:t>
              </a:r>
            </a:p>
          </p:txBody>
        </p:sp>
        <p:sp>
          <p:nvSpPr>
            <p:cNvPr id="45088" name="TextBox 32"/>
            <p:cNvSpPr txBox="1">
              <a:spLocks noChangeArrowheads="1"/>
            </p:cNvSpPr>
            <p:nvPr/>
          </p:nvSpPr>
          <p:spPr bwMode="auto">
            <a:xfrm>
              <a:off x="567558" y="2224277"/>
              <a:ext cx="2872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i="1"/>
                <a:t>t</a:t>
              </a:r>
            </a:p>
          </p:txBody>
        </p:sp>
        <p:sp>
          <p:nvSpPr>
            <p:cNvPr id="45089" name="TextBox 34"/>
            <p:cNvSpPr txBox="1">
              <a:spLocks noChangeArrowheads="1"/>
            </p:cNvSpPr>
            <p:nvPr/>
          </p:nvSpPr>
          <p:spPr bwMode="auto">
            <a:xfrm>
              <a:off x="2515858" y="6008751"/>
              <a:ext cx="53732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– 1/2</a:t>
              </a:r>
            </a:p>
          </p:txBody>
        </p:sp>
        <p:cxnSp>
          <p:nvCxnSpPr>
            <p:cNvPr id="45090" name="Straight Connector 36"/>
            <p:cNvCxnSpPr>
              <a:cxnSpLocks noChangeShapeType="1"/>
            </p:cNvCxnSpPr>
            <p:nvPr/>
          </p:nvCxnSpPr>
          <p:spPr bwMode="auto">
            <a:xfrm rot="16200000" flipV="1">
              <a:off x="848386" y="2683645"/>
              <a:ext cx="0" cy="103187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1" name="TextBox 37"/>
            <p:cNvSpPr txBox="1">
              <a:spLocks noChangeArrowheads="1"/>
            </p:cNvSpPr>
            <p:nvPr/>
          </p:nvSpPr>
          <p:spPr bwMode="auto">
            <a:xfrm>
              <a:off x="591292" y="2614589"/>
              <a:ext cx="284162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/>
                <a:t>1</a:t>
              </a:r>
            </a:p>
          </p:txBody>
        </p:sp>
        <p:sp>
          <p:nvSpPr>
            <p:cNvPr id="45092" name="TextBox 38"/>
            <p:cNvSpPr txBox="1">
              <a:spLocks noChangeArrowheads="1"/>
            </p:cNvSpPr>
            <p:nvPr/>
          </p:nvSpPr>
          <p:spPr bwMode="auto">
            <a:xfrm>
              <a:off x="585817" y="5803964"/>
              <a:ext cx="2825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/>
                <a:t>0</a:t>
              </a:r>
            </a:p>
          </p:txBody>
        </p:sp>
        <p:cxnSp>
          <p:nvCxnSpPr>
            <p:cNvPr id="45093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914238" y="2365022"/>
              <a:ext cx="0" cy="3575831"/>
            </a:xfrm>
            <a:prstGeom prst="straightConnector1">
              <a:avLst/>
            </a:prstGeom>
            <a:noFill/>
            <a:ln w="50800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94" name="Straight Connector 45"/>
            <p:cNvCxnSpPr>
              <a:cxnSpLocks noChangeShapeType="1"/>
            </p:cNvCxnSpPr>
            <p:nvPr/>
          </p:nvCxnSpPr>
          <p:spPr bwMode="auto">
            <a:xfrm flipV="1">
              <a:off x="3205202" y="5957561"/>
              <a:ext cx="0" cy="104775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95" name="Straight Connector 45"/>
            <p:cNvCxnSpPr>
              <a:cxnSpLocks noChangeShapeType="1"/>
            </p:cNvCxnSpPr>
            <p:nvPr/>
          </p:nvCxnSpPr>
          <p:spPr bwMode="auto">
            <a:xfrm flipV="1">
              <a:off x="2747935" y="5954723"/>
              <a:ext cx="0" cy="104775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6" name="TextBox 34"/>
            <p:cNvSpPr txBox="1">
              <a:spLocks noChangeArrowheads="1"/>
            </p:cNvSpPr>
            <p:nvPr/>
          </p:nvSpPr>
          <p:spPr bwMode="auto">
            <a:xfrm>
              <a:off x="3007417" y="6007965"/>
              <a:ext cx="54213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+ 1/2</a:t>
              </a:r>
            </a:p>
          </p:txBody>
        </p:sp>
        <p:cxnSp>
          <p:nvCxnSpPr>
            <p:cNvPr id="45097" name="Straight Connector 36"/>
            <p:cNvCxnSpPr>
              <a:cxnSpLocks noChangeShapeType="1"/>
            </p:cNvCxnSpPr>
            <p:nvPr/>
          </p:nvCxnSpPr>
          <p:spPr bwMode="auto">
            <a:xfrm rot="16200000" flipV="1">
              <a:off x="848724" y="5880396"/>
              <a:ext cx="0" cy="103187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8" name="Rectangle 50"/>
            <p:cNvSpPr>
              <a:spLocks noChangeArrowheads="1"/>
            </p:cNvSpPr>
            <p:nvPr/>
          </p:nvSpPr>
          <p:spPr bwMode="auto">
            <a:xfrm>
              <a:off x="911696" y="2733559"/>
              <a:ext cx="3200400" cy="3200400"/>
            </a:xfrm>
            <a:prstGeom prst="rect">
              <a:avLst/>
            </a:prstGeom>
            <a:noFill/>
            <a:ln w="50800" algn="ctr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993775" y="4740275"/>
            <a:ext cx="1033463" cy="284163"/>
            <a:chOff x="994286" y="4880249"/>
            <a:chExt cx="1033597" cy="284899"/>
          </a:xfrm>
        </p:grpSpPr>
        <p:sp>
          <p:nvSpPr>
            <p:cNvPr id="45082" name="TextBox 34"/>
            <p:cNvSpPr txBox="1">
              <a:spLocks noChangeArrowheads="1"/>
            </p:cNvSpPr>
            <p:nvPr/>
          </p:nvSpPr>
          <p:spPr bwMode="auto">
            <a:xfrm>
              <a:off x="994286" y="4934284"/>
              <a:ext cx="537276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– 1/2</a:t>
              </a:r>
            </a:p>
          </p:txBody>
        </p:sp>
        <p:cxnSp>
          <p:nvCxnSpPr>
            <p:cNvPr id="45083" name="Straight Connector 45"/>
            <p:cNvCxnSpPr>
              <a:cxnSpLocks noChangeShapeType="1"/>
            </p:cNvCxnSpPr>
            <p:nvPr/>
          </p:nvCxnSpPr>
          <p:spPr bwMode="auto">
            <a:xfrm flipV="1">
              <a:off x="1683565" y="4883087"/>
              <a:ext cx="0" cy="104789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84" name="Straight Connector 45"/>
            <p:cNvCxnSpPr>
              <a:cxnSpLocks noChangeShapeType="1"/>
            </p:cNvCxnSpPr>
            <p:nvPr/>
          </p:nvCxnSpPr>
          <p:spPr bwMode="auto">
            <a:xfrm flipV="1">
              <a:off x="1226341" y="4880249"/>
              <a:ext cx="0" cy="104789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5" name="TextBox 34"/>
            <p:cNvSpPr txBox="1">
              <a:spLocks noChangeArrowheads="1"/>
            </p:cNvSpPr>
            <p:nvPr/>
          </p:nvSpPr>
          <p:spPr bwMode="auto">
            <a:xfrm>
              <a:off x="1485798" y="4933498"/>
              <a:ext cx="542085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+ 1/2</a:t>
              </a:r>
            </a:p>
          </p:txBody>
        </p:sp>
      </p:grpSp>
      <p:sp useBgFill="1">
        <p:nvSpPr>
          <p:cNvPr id="44" name="Rectangle 43"/>
          <p:cNvSpPr>
            <a:spLocks noChangeArrowheads="1"/>
          </p:cNvSpPr>
          <p:nvPr/>
        </p:nvSpPr>
        <p:spPr bwMode="auto">
          <a:xfrm>
            <a:off x="2824163" y="4745038"/>
            <a:ext cx="1028700" cy="269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1517650" y="32623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1335088" y="23606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1308100" y="38211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1512888" y="4241800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36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915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084" grpId="0" animBg="1"/>
      <p:bldP spid="46085" grpId="0" animBg="1"/>
      <p:bldP spid="46085" grpId="1" animBg="1"/>
      <p:bldP spid="10" grpId="0" animBg="1"/>
      <p:bldP spid="10" grpId="1" animBg="1"/>
      <p:bldP spid="46087" grpId="0" animBg="1"/>
      <p:bldP spid="46087" grpId="1" animBg="1"/>
      <p:bldP spid="46088" grpId="0" animBg="1"/>
      <p:bldP spid="46088" grpId="1" animBg="1"/>
      <p:bldP spid="52" grpId="0" animBg="1"/>
      <p:bldP spid="52" grpId="1" animBg="1"/>
      <p:bldP spid="54" grpId="0" animBg="1"/>
      <p:bldP spid="44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366963" y="2784475"/>
            <a:ext cx="3935412" cy="1941513"/>
          </a:xfrm>
          <a:prstGeom prst="rect">
            <a:avLst/>
          </a:prstGeom>
          <a:noFill/>
          <a:ln w="508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</a:t>
            </a:r>
            <a:r>
              <a:rPr lang="en-US" altLang="en-US" dirty="0" smtClean="0"/>
              <a:t>ormulation</a:t>
            </a:r>
          </a:p>
        </p:txBody>
      </p:sp>
      <p:sp>
        <p:nvSpPr>
          <p:cNvPr id="52228" name="Content Placeholder 2"/>
          <p:cNvSpPr>
            <a:spLocks noGrp="1"/>
          </p:cNvSpPr>
          <p:nvPr>
            <p:ph idx="1"/>
          </p:nvPr>
        </p:nvSpPr>
        <p:spPr>
          <a:xfrm>
            <a:off x="628651" y="1355271"/>
            <a:ext cx="7886700" cy="570367"/>
          </a:xfrm>
        </p:spPr>
        <p:txBody>
          <a:bodyPr>
            <a:normAutofit fontScale="92500"/>
          </a:bodyPr>
          <a:lstStyle/>
          <a:p>
            <a:r>
              <a:rPr lang="en-US" altLang="en-US" dirty="0" smtClean="0"/>
              <a:t>To do this we treat the rendering system as a black box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598738" y="3021013"/>
            <a:ext cx="3484562" cy="1435100"/>
            <a:chOff x="2894698" y="2817085"/>
            <a:chExt cx="3484459" cy="1435668"/>
          </a:xfrm>
        </p:grpSpPr>
        <p:pic>
          <p:nvPicPr>
            <p:cNvPr id="5225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16359" r="1733" b="12871"/>
            <a:stretch>
              <a:fillRect/>
            </a:stretch>
          </p:blipFill>
          <p:spPr bwMode="auto">
            <a:xfrm>
              <a:off x="2894698" y="2817085"/>
              <a:ext cx="3484459" cy="143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3" name="Oval 5"/>
            <p:cNvSpPr>
              <a:spLocks noChangeArrowheads="1"/>
            </p:cNvSpPr>
            <p:nvPr/>
          </p:nvSpPr>
          <p:spPr bwMode="auto">
            <a:xfrm>
              <a:off x="3885531" y="3184368"/>
              <a:ext cx="162862" cy="659636"/>
            </a:xfrm>
            <a:prstGeom prst="ellipse">
              <a:avLst/>
            </a:prstGeom>
            <a:solidFill>
              <a:srgbClr val="99CCFF">
                <a:alpha val="59999"/>
              </a:srgbClr>
            </a:solidFill>
            <a:ln w="15875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cxnSp>
          <p:nvCxnSpPr>
            <p:cNvPr id="52254" name="Straight Connector 6"/>
            <p:cNvCxnSpPr>
              <a:cxnSpLocks noChangeShapeType="1"/>
            </p:cNvCxnSpPr>
            <p:nvPr/>
          </p:nvCxnSpPr>
          <p:spPr bwMode="auto">
            <a:xfrm>
              <a:off x="3951894" y="3193034"/>
              <a:ext cx="27755" cy="64592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5" name="Straight Connector 7"/>
            <p:cNvCxnSpPr>
              <a:cxnSpLocks noChangeShapeType="1"/>
            </p:cNvCxnSpPr>
            <p:nvPr/>
          </p:nvCxnSpPr>
          <p:spPr bwMode="auto">
            <a:xfrm flipV="1">
              <a:off x="3896385" y="3367130"/>
              <a:ext cx="143819" cy="29773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6" name="Oval 8"/>
            <p:cNvSpPr>
              <a:spLocks noChangeArrowheads="1"/>
            </p:cNvSpPr>
            <p:nvPr/>
          </p:nvSpPr>
          <p:spPr bwMode="auto">
            <a:xfrm>
              <a:off x="3005414" y="3753380"/>
              <a:ext cx="12793" cy="428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988453" y="3330050"/>
              <a:ext cx="12700" cy="4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cxnSp>
          <p:nvCxnSpPr>
            <p:cNvPr id="52258" name="Straight Connector 20"/>
            <p:cNvCxnSpPr>
              <a:cxnSpLocks noChangeShapeType="1"/>
            </p:cNvCxnSpPr>
            <p:nvPr/>
          </p:nvCxnSpPr>
          <p:spPr bwMode="auto">
            <a:xfrm flipV="1">
              <a:off x="3009356" y="3349141"/>
              <a:ext cx="986075" cy="42752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9" name="Straight Connector 21"/>
            <p:cNvCxnSpPr>
              <a:cxnSpLocks noChangeShapeType="1"/>
            </p:cNvCxnSpPr>
            <p:nvPr/>
          </p:nvCxnSpPr>
          <p:spPr bwMode="auto">
            <a:xfrm flipH="1" flipV="1">
              <a:off x="3995432" y="3349141"/>
              <a:ext cx="478602" cy="38866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60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4471813" y="3388007"/>
              <a:ext cx="803962" cy="65517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2261" name="Picture 36" descr="che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t="24307" r="75705" b="53607"/>
            <a:stretch>
              <a:fillRect/>
            </a:stretch>
          </p:blipFill>
          <p:spPr bwMode="auto">
            <a:xfrm>
              <a:off x="4472923" y="3343589"/>
              <a:ext cx="355343" cy="2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2733675" y="2424113"/>
            <a:ext cx="318293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 function black box</a:t>
            </a:r>
          </a:p>
        </p:txBody>
      </p:sp>
      <p:sp>
        <p:nvSpPr>
          <p:cNvPr id="46" name="TextBox 7"/>
          <p:cNvSpPr txBox="1">
            <a:spLocks noChangeArrowheads="1"/>
          </p:cNvSpPr>
          <p:nvPr/>
        </p:nvSpPr>
        <p:spPr bwMode="auto">
          <a:xfrm>
            <a:off x="2625725" y="4427538"/>
            <a:ext cx="34909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/>
              <a:t>implemented by the rendering system</a:t>
            </a:r>
          </a:p>
        </p:txBody>
      </p:sp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3730625" y="2860675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i="1"/>
              <a:t>f(x,y,u,v)</a:t>
            </a:r>
          </a:p>
        </p:txBody>
      </p:sp>
      <p:sp>
        <p:nvSpPr>
          <p:cNvPr id="48" name="TextBox 30"/>
          <p:cNvSpPr txBox="1">
            <a:spLocks noChangeArrowheads="1"/>
          </p:cNvSpPr>
          <p:nvPr/>
        </p:nvSpPr>
        <p:spPr bwMode="auto">
          <a:xfrm>
            <a:off x="2420938" y="4035425"/>
            <a:ext cx="6080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(x,y)</a:t>
            </a:r>
          </a:p>
        </p:txBody>
      </p: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3687763" y="3284538"/>
            <a:ext cx="619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(u,v)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779838"/>
            <a:ext cx="914400" cy="12176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493963"/>
            <a:ext cx="914400" cy="12176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ight Arrow 52"/>
          <p:cNvSpPr>
            <a:spLocks noChangeArrowheads="1"/>
          </p:cNvSpPr>
          <p:nvPr/>
        </p:nvSpPr>
        <p:spPr bwMode="auto">
          <a:xfrm>
            <a:off x="1925638" y="2952750"/>
            <a:ext cx="361950" cy="301625"/>
          </a:xfrm>
          <a:prstGeom prst="rightArrow">
            <a:avLst>
              <a:gd name="adj1" fmla="val 47667"/>
              <a:gd name="adj2" fmla="val 58911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4" name="Right Arrow 53"/>
          <p:cNvSpPr>
            <a:spLocks noChangeArrowheads="1"/>
          </p:cNvSpPr>
          <p:nvPr/>
        </p:nvSpPr>
        <p:spPr bwMode="auto">
          <a:xfrm>
            <a:off x="1920875" y="4235450"/>
            <a:ext cx="361950" cy="303213"/>
          </a:xfrm>
          <a:prstGeom prst="rightArrow">
            <a:avLst>
              <a:gd name="adj1" fmla="val 47667"/>
              <a:gd name="adj2" fmla="val 58603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1090613" y="2185988"/>
            <a:ext cx="6080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(x,y)</a:t>
            </a:r>
          </a:p>
        </p:txBody>
      </p:sp>
      <p:sp>
        <p:nvSpPr>
          <p:cNvPr id="56" name="TextBox 30"/>
          <p:cNvSpPr txBox="1">
            <a:spLocks noChangeArrowheads="1"/>
          </p:cNvSpPr>
          <p:nvPr/>
        </p:nvSpPr>
        <p:spPr bwMode="auto">
          <a:xfrm>
            <a:off x="1076325" y="4978400"/>
            <a:ext cx="619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(u,v)</a:t>
            </a:r>
          </a:p>
        </p:txBody>
      </p:sp>
      <p:sp>
        <p:nvSpPr>
          <p:cNvPr id="57" name="Right Arrow 56"/>
          <p:cNvSpPr>
            <a:spLocks noChangeArrowheads="1"/>
          </p:cNvSpPr>
          <p:nvPr/>
        </p:nvSpPr>
        <p:spPr bwMode="auto">
          <a:xfrm>
            <a:off x="6384925" y="3603625"/>
            <a:ext cx="361950" cy="303213"/>
          </a:xfrm>
          <a:prstGeom prst="rightArrow">
            <a:avLst>
              <a:gd name="adj1" fmla="val 47667"/>
              <a:gd name="adj2" fmla="val 58603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2638425"/>
            <a:ext cx="1671638" cy="2227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27" y="2003229"/>
            <a:ext cx="2900919" cy="386789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0"/>
          <p:cNvSpPr txBox="1">
            <a:spLocks noChangeArrowheads="1"/>
          </p:cNvSpPr>
          <p:nvPr/>
        </p:nvSpPr>
        <p:spPr bwMode="auto">
          <a:xfrm>
            <a:off x="6896100" y="4868863"/>
            <a:ext cx="156368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/>
              <a:t>sample colors</a:t>
            </a:r>
          </a:p>
        </p:txBody>
      </p: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1189038" y="5191125"/>
            <a:ext cx="6578600" cy="695325"/>
            <a:chOff x="1188303" y="5190730"/>
            <a:chExt cx="6579819" cy="695777"/>
          </a:xfrm>
        </p:grpSpPr>
        <p:sp>
          <p:nvSpPr>
            <p:cNvPr id="52248" name="Right Arrow 60"/>
            <p:cNvSpPr>
              <a:spLocks noChangeArrowheads="1"/>
            </p:cNvSpPr>
            <p:nvPr/>
          </p:nvSpPr>
          <p:spPr bwMode="auto">
            <a:xfrm rot="-5400000">
              <a:off x="1148079" y="5308690"/>
              <a:ext cx="491638" cy="411190"/>
            </a:xfrm>
            <a:prstGeom prst="rightArrow">
              <a:avLst>
                <a:gd name="adj1" fmla="val 47667"/>
                <a:gd name="adj2" fmla="val 58697"/>
              </a:avLst>
            </a:prstGeom>
            <a:solidFill>
              <a:schemeClr val="tx2"/>
            </a:solidFill>
            <a:ln w="12700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52249" name="Rectangle 63"/>
            <p:cNvSpPr>
              <a:spLocks noChangeArrowheads="1"/>
            </p:cNvSpPr>
            <p:nvPr/>
          </p:nvSpPr>
          <p:spPr bwMode="auto">
            <a:xfrm>
              <a:off x="1290639" y="5638589"/>
              <a:ext cx="6473548" cy="2063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52250" name="TextBox 7"/>
            <p:cNvSpPr txBox="1">
              <a:spLocks noChangeArrowheads="1"/>
            </p:cNvSpPr>
            <p:nvPr/>
          </p:nvSpPr>
          <p:spPr bwMode="auto">
            <a:xfrm>
              <a:off x="2572816" y="5600275"/>
              <a:ext cx="3489870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>
                  <a:solidFill>
                    <a:schemeClr val="bg2"/>
                  </a:solidFill>
                </a:rPr>
                <a:t>functional dependency?</a:t>
              </a:r>
            </a:p>
          </p:txBody>
        </p:sp>
        <p:sp>
          <p:nvSpPr>
            <p:cNvPr id="52251" name="Rectangle 65"/>
            <p:cNvSpPr>
              <a:spLocks noChangeArrowheads="1"/>
            </p:cNvSpPr>
            <p:nvPr/>
          </p:nvSpPr>
          <p:spPr bwMode="auto">
            <a:xfrm rot="5400000">
              <a:off x="7339156" y="5413341"/>
              <a:ext cx="651578" cy="2063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781425"/>
            <a:ext cx="914400" cy="12176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006475" y="5884863"/>
            <a:ext cx="720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We need a way to estimate this functional dependency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37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14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418000" y="418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5687E-7 L 0.33108 -0.0372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6" grpId="0"/>
      <p:bldP spid="47" grpId="0"/>
      <p:bldP spid="48" grpId="0"/>
      <p:bldP spid="49" grpId="0"/>
      <p:bldP spid="53" grpId="0" animBg="1"/>
      <p:bldP spid="54" grpId="0" animBg="1"/>
      <p:bldP spid="55" grpId="0"/>
      <p:bldP spid="56" grpId="0"/>
      <p:bldP spid="57" grpId="0" animBg="1"/>
      <p:bldP spid="60" grpId="0"/>
      <p:bldP spid="7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Presentation papers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Sen and </a:t>
            </a:r>
            <a:r>
              <a:rPr lang="en-US" altLang="ko-KR" dirty="0" err="1" smtClean="0"/>
              <a:t>Darabi</a:t>
            </a:r>
            <a:r>
              <a:rPr lang="en-US" altLang="ko-KR" dirty="0" smtClean="0"/>
              <a:t>, “On Filtering the Noise from the Random Parameters in Monte Carlo Rendering”, </a:t>
            </a:r>
            <a:r>
              <a:rPr lang="en-US" altLang="ko-KR" i="1" dirty="0" smtClean="0"/>
              <a:t>SIGGRAPH 2011</a:t>
            </a:r>
          </a:p>
          <a:p>
            <a:endParaRPr lang="en-US" altLang="ko-KR" i="1" dirty="0"/>
          </a:p>
          <a:p>
            <a:r>
              <a:rPr lang="en-US" altLang="ko-KR" dirty="0" err="1" smtClean="0"/>
              <a:t>Rousselle</a:t>
            </a:r>
            <a:r>
              <a:rPr lang="en-US" altLang="ko-KR" dirty="0" smtClean="0"/>
              <a:t> et al., “Adaptive Rendering with Non-Local Means Filtering”, </a:t>
            </a:r>
            <a:r>
              <a:rPr lang="en-US" altLang="ko-KR" i="1" dirty="0" smtClean="0"/>
              <a:t>SIGGRAPH Asia 2012</a:t>
            </a:r>
          </a:p>
          <a:p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4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1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Key observation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628650" y="1469877"/>
            <a:ext cx="7886700" cy="4829322"/>
          </a:xfrm>
        </p:spPr>
        <p:txBody>
          <a:bodyPr/>
          <a:lstStyle/>
          <a:p>
            <a:r>
              <a:rPr lang="en-US" altLang="en-US" dirty="0" smtClean="0"/>
              <a:t>MC noise </a:t>
            </a:r>
            <a:r>
              <a:rPr lang="en-US" altLang="en-US" dirty="0" smtClean="0">
                <a:solidFill>
                  <a:srgbClr val="FFC000"/>
                </a:solidFill>
              </a:rPr>
              <a:t>occurs</a:t>
            </a:r>
            <a:r>
              <a:rPr lang="en-US" altLang="en-US" dirty="0" smtClean="0"/>
              <a:t> when sample values are functions of random parameters of MC system</a:t>
            </a:r>
          </a:p>
        </p:txBody>
      </p:sp>
      <p:sp useBgFill="1">
        <p:nvSpPr>
          <p:cNvPr id="44036" name="Rectangle 13"/>
          <p:cNvSpPr>
            <a:spLocks noChangeArrowheads="1"/>
          </p:cNvSpPr>
          <p:nvPr/>
        </p:nvSpPr>
        <p:spPr bwMode="auto">
          <a:xfrm>
            <a:off x="411163" y="4421188"/>
            <a:ext cx="8434387" cy="11906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t="4688" r="905" b="5267"/>
          <a:stretch>
            <a:fillRect/>
          </a:stretch>
        </p:blipFill>
        <p:spPr bwMode="auto">
          <a:xfrm>
            <a:off x="354013" y="3776663"/>
            <a:ext cx="8499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Brace 15"/>
          <p:cNvSpPr>
            <a:spLocks/>
          </p:cNvSpPr>
          <p:nvPr/>
        </p:nvSpPr>
        <p:spPr bwMode="auto">
          <a:xfrm rot="5400000">
            <a:off x="7548563" y="3476625"/>
            <a:ext cx="192088" cy="2382837"/>
          </a:xfrm>
          <a:prstGeom prst="rightBrace">
            <a:avLst>
              <a:gd name="adj1" fmla="val 59038"/>
              <a:gd name="adj2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21413" y="4768850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random parameters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5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4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48013" y="6185192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1,024 samples/pixel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48013" y="6185192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16 samples/pixel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83" y="1153016"/>
            <a:ext cx="3763117" cy="50159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83" y="1153016"/>
            <a:ext cx="3763117" cy="50159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41212" y="1153016"/>
            <a:ext cx="30992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6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5144877" y="2346593"/>
            <a:ext cx="1200839" cy="815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2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54031" cy="99014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Related work: Filtering/reducing MC noise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Multidimensional Adaptive Sampling </a:t>
                </a:r>
                <a:r>
                  <a:rPr lang="en-US" altLang="ko-KR" sz="1600" dirty="0" smtClean="0"/>
                  <a:t>(Hachisuka et al., 2008)</a:t>
                </a:r>
                <a:endParaRPr lang="en-US" altLang="ko-KR" dirty="0" smtClean="0"/>
              </a:p>
              <a:p>
                <a:r>
                  <a:rPr lang="en-US" altLang="ko-KR" dirty="0" smtClean="0"/>
                  <a:t>Adaptive Wavelet Rendering </a:t>
                </a:r>
                <a:r>
                  <a:rPr lang="en-US" altLang="ko-KR" sz="1600" dirty="0" smtClean="0"/>
                  <a:t>(</a:t>
                </a:r>
                <a:r>
                  <a:rPr lang="en-US" altLang="ko-KR" sz="1600" dirty="0" err="1" smtClean="0"/>
                  <a:t>Overbeck</a:t>
                </a:r>
                <a:r>
                  <a:rPr lang="en-US" altLang="ko-KR" sz="1600" dirty="0" smtClean="0"/>
                  <a:t> et al., 2009)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ko-KR" dirty="0" smtClean="0"/>
                  <a:t>-</a:t>
                </a:r>
                <a:r>
                  <a:rPr lang="en-US" altLang="ko-KR" dirty="0" err="1" smtClean="0"/>
                  <a:t>Trous</a:t>
                </a:r>
                <a:r>
                  <a:rPr lang="en-US" altLang="ko-KR" dirty="0" smtClean="0"/>
                  <a:t> </a:t>
                </a:r>
                <a:r>
                  <a:rPr lang="en-US" altLang="ko-KR" sz="1600" dirty="0" smtClean="0"/>
                  <a:t>(</a:t>
                </a:r>
                <a:r>
                  <a:rPr lang="en-US" altLang="ko-KR" sz="1600" dirty="0" err="1" smtClean="0"/>
                  <a:t>Dammertz</a:t>
                </a:r>
                <a:r>
                  <a:rPr lang="en-US" altLang="ko-KR" sz="1600" dirty="0" smtClean="0"/>
                  <a:t> et al., 2010)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0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63" y="3025790"/>
            <a:ext cx="2160000" cy="287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700" y="3025789"/>
            <a:ext cx="2160000" cy="2875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237" y="3031356"/>
            <a:ext cx="2160000" cy="2875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3534" y="5992297"/>
            <a:ext cx="145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MDAS (8 </a:t>
            </a:r>
            <a:r>
              <a:rPr lang="en-US" altLang="ko-KR" dirty="0" err="1" smtClean="0"/>
              <a:t>spp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6572" y="5992297"/>
            <a:ext cx="133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AWR (8 </a:t>
            </a:r>
            <a:r>
              <a:rPr lang="en-US" altLang="ko-KR" dirty="0" err="1" smtClean="0"/>
              <a:t>spp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95043" y="5992297"/>
                <a:ext cx="1608389" cy="379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ko-KR" dirty="0" smtClean="0"/>
                  <a:t>-</a:t>
                </a:r>
                <a:r>
                  <a:rPr lang="en-US" altLang="ko-KR" dirty="0" err="1" smtClean="0"/>
                  <a:t>Trous</a:t>
                </a:r>
                <a:r>
                  <a:rPr lang="en-US" altLang="ko-KR" dirty="0" smtClean="0"/>
                  <a:t> (8 </a:t>
                </a:r>
                <a:r>
                  <a:rPr lang="en-US" altLang="ko-KR" dirty="0" err="1" smtClean="0"/>
                  <a:t>spp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043" y="5992297"/>
                <a:ext cx="1608389" cy="379078"/>
              </a:xfrm>
              <a:prstGeom prst="rect">
                <a:avLst/>
              </a:prstGeom>
              <a:blipFill rotWithShape="0">
                <a:blip r:embed="rId7"/>
                <a:stretch>
                  <a:fillRect t="-8065" r="-3030" b="-258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9355" y="2861509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scenes from Sen and </a:t>
            </a:r>
            <a:r>
              <a:rPr lang="en-US" altLang="en-US" sz="1000" i="1" dirty="0" err="1" smtClean="0"/>
              <a:t>Darabi’s</a:t>
            </a:r>
            <a:r>
              <a:rPr lang="en-US" altLang="en-US" sz="1000" i="1" dirty="0" smtClean="0"/>
              <a:t> report paper</a:t>
            </a:r>
            <a:endParaRPr lang="en-US" altLang="en-US" sz="1000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7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28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Random Parameter Filtering (RPF)</a:t>
            </a:r>
            <a:endParaRPr lang="ko-KR" alt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8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52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Key idea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Establish statistical dependency between sample values and random parameters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8C17-1772-4265-8FF2-7472D66D4B30}" type="slidenum">
              <a:rPr lang="ko-KR" altLang="en-US" smtClean="0"/>
              <a:pPr/>
              <a:t>9</a:t>
            </a:fld>
            <a:r>
              <a:rPr lang="ko-KR" altLang="en-US" smtClean="0"/>
              <a:t> </a:t>
            </a:r>
            <a:r>
              <a:rPr lang="en-US" altLang="ko-KR" smtClean="0"/>
              <a:t>/ 36</a:t>
            </a:r>
            <a:endParaRPr lang="ko-KR" altLang="en-US" dirty="0"/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1409102" y="2769681"/>
            <a:ext cx="6146698" cy="2531488"/>
            <a:chOff x="2894698" y="2817085"/>
            <a:chExt cx="3484459" cy="143566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16359" r="1733" b="12871"/>
            <a:stretch>
              <a:fillRect/>
            </a:stretch>
          </p:blipFill>
          <p:spPr bwMode="auto">
            <a:xfrm>
              <a:off x="2894698" y="2817085"/>
              <a:ext cx="3484459" cy="143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885531" y="3184368"/>
              <a:ext cx="162862" cy="659636"/>
            </a:xfrm>
            <a:prstGeom prst="ellipse">
              <a:avLst/>
            </a:prstGeom>
            <a:solidFill>
              <a:srgbClr val="99CCFF">
                <a:alpha val="59999"/>
              </a:srgbClr>
            </a:solidFill>
            <a:ln w="15875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cxnSp>
          <p:nvCxnSpPr>
            <p:cNvPr id="9" name="Straight Connector 6"/>
            <p:cNvCxnSpPr>
              <a:cxnSpLocks noChangeShapeType="1"/>
            </p:cNvCxnSpPr>
            <p:nvPr/>
          </p:nvCxnSpPr>
          <p:spPr bwMode="auto">
            <a:xfrm>
              <a:off x="3951894" y="3193034"/>
              <a:ext cx="27755" cy="64592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7"/>
            <p:cNvCxnSpPr>
              <a:cxnSpLocks noChangeShapeType="1"/>
            </p:cNvCxnSpPr>
            <p:nvPr/>
          </p:nvCxnSpPr>
          <p:spPr bwMode="auto">
            <a:xfrm flipV="1">
              <a:off x="3896385" y="3367130"/>
              <a:ext cx="143819" cy="29773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3005414" y="3753380"/>
              <a:ext cx="12793" cy="428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988453" y="3330050"/>
              <a:ext cx="12700" cy="4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cxnSp>
          <p:nvCxnSpPr>
            <p:cNvPr id="13" name="Straight Connector 20"/>
            <p:cNvCxnSpPr>
              <a:cxnSpLocks noChangeShapeType="1"/>
            </p:cNvCxnSpPr>
            <p:nvPr/>
          </p:nvCxnSpPr>
          <p:spPr bwMode="auto">
            <a:xfrm flipV="1">
              <a:off x="3009356" y="3349141"/>
              <a:ext cx="986075" cy="42752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1"/>
            <p:cNvCxnSpPr>
              <a:cxnSpLocks noChangeShapeType="1"/>
            </p:cNvCxnSpPr>
            <p:nvPr/>
          </p:nvCxnSpPr>
          <p:spPr bwMode="auto">
            <a:xfrm flipH="1" flipV="1">
              <a:off x="3995432" y="3349141"/>
              <a:ext cx="478602" cy="38866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4471813" y="3388007"/>
              <a:ext cx="803962" cy="65517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" name="Picture 36" descr="che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t="24307" r="75705" b="53607"/>
            <a:stretch>
              <a:fillRect/>
            </a:stretch>
          </p:blipFill>
          <p:spPr bwMode="auto">
            <a:xfrm>
              <a:off x="4472923" y="3343589"/>
              <a:ext cx="355343" cy="2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3869676" y="2871437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i="1" dirty="0"/>
              <a:t>f(</a:t>
            </a:r>
            <a:r>
              <a:rPr lang="en-US" altLang="en-US" sz="2000" i="1" dirty="0" err="1"/>
              <a:t>x,y,u,v</a:t>
            </a:r>
            <a:r>
              <a:rPr lang="en-US" altLang="en-US" sz="2000" i="1" dirty="0"/>
              <a:t>)</a:t>
            </a: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1300403" y="4495351"/>
            <a:ext cx="6080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 dirty="0"/>
              <a:t>(</a:t>
            </a:r>
            <a:r>
              <a:rPr lang="en-US" altLang="en-US" sz="1600" i="1" dirty="0" err="1"/>
              <a:t>x,y</a:t>
            </a:r>
            <a:r>
              <a:rPr lang="en-US" altLang="en-US" sz="1600" i="1" dirty="0"/>
              <a:t>)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3397753" y="3417305"/>
            <a:ext cx="619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 dirty="0"/>
              <a:t>(</a:t>
            </a:r>
            <a:r>
              <a:rPr lang="en-US" altLang="en-US" sz="1600" i="1" dirty="0" err="1"/>
              <a:t>u,v</a:t>
            </a:r>
            <a:r>
              <a:rPr lang="en-US" altLang="en-US" sz="1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1525</TotalTime>
  <Words>2736</Words>
  <Application>Microsoft Office PowerPoint</Application>
  <PresentationFormat>On-screen Show (4:3)</PresentationFormat>
  <Paragraphs>446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Monotype Sorts</vt:lpstr>
      <vt:lpstr>맑은 고딕</vt:lpstr>
      <vt:lpstr>Arial</vt:lpstr>
      <vt:lpstr>Calibri</vt:lpstr>
      <vt:lpstr>Calibri Light</vt:lpstr>
      <vt:lpstr>Cambria Math</vt:lpstr>
      <vt:lpstr>Office Theme</vt:lpstr>
      <vt:lpstr>Noise Filtering in Monte Carlo Rendering  </vt:lpstr>
      <vt:lpstr>Brief review for previous talk</vt:lpstr>
      <vt:lpstr>Objectives</vt:lpstr>
      <vt:lpstr>Presentation papers</vt:lpstr>
      <vt:lpstr>Key observation</vt:lpstr>
      <vt:lpstr>Example</vt:lpstr>
      <vt:lpstr>Related work: Filtering/reducing MC noise</vt:lpstr>
      <vt:lpstr>Random Parameter Filtering (RPF)</vt:lpstr>
      <vt:lpstr>Key idea</vt:lpstr>
      <vt:lpstr>Depth of Field (DoF)</vt:lpstr>
      <vt:lpstr>Depth of Field (DoF)</vt:lpstr>
      <vt:lpstr>Depth of Field (DoF)</vt:lpstr>
      <vt:lpstr>This works for other effects</vt:lpstr>
      <vt:lpstr>Key observations</vt:lpstr>
      <vt:lpstr>Estimating functional dependency</vt:lpstr>
      <vt:lpstr>Using mutual information</vt:lpstr>
      <vt:lpstr>Random Parameter Filter (RPF)</vt:lpstr>
      <vt:lpstr>Result: Chess scene (DoF + area light)</vt:lpstr>
      <vt:lpstr>Result: Chess scene (DoF + area light)</vt:lpstr>
      <vt:lpstr>Result: Toy Gyro scene</vt:lpstr>
      <vt:lpstr>Result: Robots scene</vt:lpstr>
      <vt:lpstr>Result: San Miguel scene</vt:lpstr>
      <vt:lpstr>MSE comparison</vt:lpstr>
      <vt:lpstr>Non-Local Means Filtering (NLM)</vt:lpstr>
      <vt:lpstr>Non-Local Means Filtering (NLM) (1/2)</vt:lpstr>
      <vt:lpstr>Non-Local Means Filtering (NLM) (2/2)</vt:lpstr>
      <vt:lpstr>Original vs Modified NLM</vt:lpstr>
      <vt:lpstr>Result</vt:lpstr>
      <vt:lpstr>Result</vt:lpstr>
      <vt:lpstr>RPF vs NLM</vt:lpstr>
      <vt:lpstr>Summary</vt:lpstr>
      <vt:lpstr>Thank you! Q &amp; A</vt:lpstr>
      <vt:lpstr>Quiz</vt:lpstr>
      <vt:lpstr>Backup slides</vt:lpstr>
      <vt:lpstr>Dual-buffer Filtering (will be skipped)</vt:lpstr>
      <vt:lpstr>Simple illustration</vt:lpstr>
      <vt:lpstr>Formulation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Noise Filtering with Monte Carlo Methods</dc:title>
  <dc:creator>Jung-Ho Kim</dc:creator>
  <cp:lastModifiedBy>Jung-Ho Kim</cp:lastModifiedBy>
  <cp:revision>88</cp:revision>
  <cp:lastPrinted>2016-05-02T06:43:28Z</cp:lastPrinted>
  <dcterms:created xsi:type="dcterms:W3CDTF">2016-05-01T19:38:24Z</dcterms:created>
  <dcterms:modified xsi:type="dcterms:W3CDTF">2016-05-02T21:06:59Z</dcterms:modified>
</cp:coreProperties>
</file>